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24" r:id="rId1"/>
  </p:sldMasterIdLst>
  <p:notesMasterIdLst>
    <p:notesMasterId r:id="rId19"/>
  </p:notesMasterIdLst>
  <p:sldIdLst>
    <p:sldId id="256" r:id="rId2"/>
    <p:sldId id="257" r:id="rId3"/>
    <p:sldId id="259" r:id="rId4"/>
    <p:sldId id="272" r:id="rId5"/>
    <p:sldId id="273" r:id="rId6"/>
    <p:sldId id="274" r:id="rId7"/>
    <p:sldId id="275" r:id="rId8"/>
    <p:sldId id="263" r:id="rId9"/>
    <p:sldId id="264" r:id="rId10"/>
    <p:sldId id="266" r:id="rId11"/>
    <p:sldId id="261" r:id="rId12"/>
    <p:sldId id="270" r:id="rId13"/>
    <p:sldId id="265" r:id="rId14"/>
    <p:sldId id="269" r:id="rId15"/>
    <p:sldId id="271" r:id="rId16"/>
    <p:sldId id="268" r:id="rId17"/>
    <p:sldId id="267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7"/>
    <p:restoredTop sz="72304"/>
  </p:normalViewPr>
  <p:slideViewPr>
    <p:cSldViewPr snapToGrid="0" snapToObjects="1">
      <p:cViewPr varScale="1">
        <p:scale>
          <a:sx n="118" d="100"/>
          <a:sy n="118" d="100"/>
        </p:scale>
        <p:origin x="224" y="3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E29C39-44D1-AF44-8D28-29F58D4AA637}" type="datetimeFigureOut">
              <a:rPr lang="en-US" smtClean="0"/>
              <a:t>4/12/17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934512-138A-CB49-AA46-A6E9071A5C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8214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934512-138A-CB49-AA46-A6E9071A5CB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191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934512-138A-CB49-AA46-A6E9071A5CB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8357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934512-138A-CB49-AA46-A6E9071A5CB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628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3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3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2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2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272E8-909A-0B45-9FE3-396F73999AB6}" type="datetimeFigureOut">
              <a:rPr lang="en-US" smtClean="0"/>
              <a:t>4/12/17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6FA52B8B-9D1C-264C-8BC6-DCBF14B900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52704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272E8-909A-0B45-9FE3-396F73999AB6}" type="datetimeFigureOut">
              <a:rPr lang="en-US" smtClean="0"/>
              <a:t>4/12/17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52B8B-9D1C-264C-8BC6-DCBF14B900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4211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272E8-909A-0B45-9FE3-396F73999AB6}" type="datetimeFigureOut">
              <a:rPr lang="en-US" smtClean="0"/>
              <a:t>4/12/17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52B8B-9D1C-264C-8BC6-DCBF14B900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4495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272E8-909A-0B45-9FE3-396F73999AB6}" type="datetimeFigureOut">
              <a:rPr lang="en-US" smtClean="0"/>
              <a:t>4/12/17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52B8B-9D1C-264C-8BC6-DCBF14B900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4943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067272E8-909A-0B45-9FE3-396F73999AB6}" type="datetimeFigureOut">
              <a:rPr lang="en-US" smtClean="0"/>
              <a:t>4/12/17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6FA52B8B-9D1C-264C-8BC6-DCBF14B900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7225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272E8-909A-0B45-9FE3-396F73999AB6}" type="datetimeFigureOut">
              <a:rPr lang="en-US" smtClean="0"/>
              <a:t>4/12/17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52B8B-9D1C-264C-8BC6-DCBF14B900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0042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272E8-909A-0B45-9FE3-396F73999AB6}" type="datetimeFigureOut">
              <a:rPr lang="en-US" smtClean="0"/>
              <a:t>4/12/17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52B8B-9D1C-264C-8BC6-DCBF14B90037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48906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272E8-909A-0B45-9FE3-396F73999AB6}" type="datetimeFigureOut">
              <a:rPr lang="en-US" smtClean="0"/>
              <a:t>4/12/17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52B8B-9D1C-264C-8BC6-DCBF14B90037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730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272E8-909A-0B45-9FE3-396F73999AB6}" type="datetimeFigureOut">
              <a:rPr lang="en-US" smtClean="0"/>
              <a:t>4/12/17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52B8B-9D1C-264C-8BC6-DCBF14B900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91511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272E8-909A-0B45-9FE3-396F73999AB6}" type="datetimeFigureOut">
              <a:rPr lang="en-US" smtClean="0"/>
              <a:t>4/12/17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52B8B-9D1C-264C-8BC6-DCBF14B900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60123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272E8-909A-0B45-9FE3-396F73999AB6}" type="datetimeFigureOut">
              <a:rPr lang="en-US" smtClean="0"/>
              <a:t>4/12/17</a:t>
            </a:fld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52B8B-9D1C-264C-8BC6-DCBF14B900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0525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2.png"/><Relationship Id="rId14" Type="http://schemas.microsoft.com/office/2007/relationships/hdphoto" Target="../media/hdphoto1.wdp"/><Relationship Id="rId15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067272E8-909A-0B45-9FE3-396F73999AB6}" type="datetimeFigureOut">
              <a:rPr lang="en-US" smtClean="0"/>
              <a:t>4/12/17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6FA52B8B-9D1C-264C-8BC6-DCBF14B900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5578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25" r:id="rId1"/>
    <p:sldLayoutId id="2147484226" r:id="rId2"/>
    <p:sldLayoutId id="2147484227" r:id="rId3"/>
    <p:sldLayoutId id="2147484228" r:id="rId4"/>
    <p:sldLayoutId id="2147484229" r:id="rId5"/>
    <p:sldLayoutId id="2147484230" r:id="rId6"/>
    <p:sldLayoutId id="2147484231" r:id="rId7"/>
    <p:sldLayoutId id="2147484232" r:id="rId8"/>
    <p:sldLayoutId id="2147484233" r:id="rId9"/>
    <p:sldLayoutId id="2147484234" r:id="rId10"/>
    <p:sldLayoutId id="214748423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Go in practice</a:t>
            </a:r>
            <a:br>
              <a:rPr lang="en-US" dirty="0" smtClean="0"/>
            </a:br>
            <a:r>
              <a:rPr lang="en-US" sz="4000" dirty="0" smtClean="0"/>
              <a:t>Text </a:t>
            </a:r>
            <a:r>
              <a:rPr lang="en-US" sz="4000" dirty="0"/>
              <a:t>T</a:t>
            </a:r>
            <a:r>
              <a:rPr lang="en-US" sz="4000" dirty="0" smtClean="0"/>
              <a:t>o </a:t>
            </a:r>
            <a:r>
              <a:rPr lang="en-US" sz="4000" dirty="0"/>
              <a:t>S</a:t>
            </a:r>
            <a:r>
              <a:rPr lang="en-US" sz="4000" dirty="0" smtClean="0"/>
              <a:t>peech </a:t>
            </a:r>
            <a:r>
              <a:rPr lang="en-US" sz="4000" dirty="0" err="1" smtClean="0"/>
              <a:t>microservice</a:t>
            </a:r>
            <a:endParaRPr lang="en-US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19"/>
            <a:ext cx="7891272" cy="1525297"/>
          </a:xfrm>
        </p:spPr>
        <p:txBody>
          <a:bodyPr>
            <a:normAutofit fontScale="77500" lnSpcReduction="20000"/>
          </a:bodyPr>
          <a:lstStyle/>
          <a:p>
            <a:endParaRPr lang="en-US" dirty="0" smtClean="0"/>
          </a:p>
          <a:p>
            <a:endParaRPr lang="en-US" dirty="0"/>
          </a:p>
          <a:p>
            <a:r>
              <a:rPr lang="en-US" sz="3300" dirty="0" smtClean="0"/>
              <a:t>Tomasz </a:t>
            </a:r>
            <a:r>
              <a:rPr lang="en-US" sz="3300" dirty="0" err="1" smtClean="0"/>
              <a:t>Smelcerz</a:t>
            </a:r>
            <a:endParaRPr lang="en-US" sz="3300" dirty="0" smtClean="0"/>
          </a:p>
          <a:p>
            <a:r>
              <a:rPr lang="en-US" sz="3300" dirty="0" err="1" smtClean="0"/>
              <a:t>Paweł</a:t>
            </a:r>
            <a:r>
              <a:rPr lang="en-US" sz="3300" dirty="0" smtClean="0"/>
              <a:t> </a:t>
            </a:r>
            <a:r>
              <a:rPr lang="en-US" sz="3300" dirty="0" err="1" smtClean="0"/>
              <a:t>Sołtysek</a:t>
            </a:r>
            <a:endParaRPr lang="en-US" sz="3300" dirty="0"/>
          </a:p>
        </p:txBody>
      </p:sp>
    </p:spTree>
    <p:extLst>
      <p:ext uri="{BB962C8B-B14F-4D97-AF65-F5344CB8AC3E}">
        <p14:creationId xmlns:p14="http://schemas.microsoft.com/office/powerpoint/2010/main" val="808841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41648" y="2280774"/>
            <a:ext cx="10058400" cy="1609344"/>
          </a:xfrm>
        </p:spPr>
        <p:txBody>
          <a:bodyPr/>
          <a:lstStyle/>
          <a:p>
            <a:r>
              <a:rPr lang="en-US" dirty="0" smtClean="0"/>
              <a:t>Live Demo </a:t>
            </a:r>
            <a:r>
              <a:rPr lang="en-US" dirty="0" smtClean="0">
                <a:sym typeface="Wingdings"/>
              </a:rPr>
              <a:t>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48606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Architecture Overview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2788595" y="2056777"/>
            <a:ext cx="6614809" cy="5642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Web / REST API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2788595" y="3681046"/>
            <a:ext cx="2428174" cy="1641231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Service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6975230" y="3681046"/>
            <a:ext cx="2428174" cy="1641231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TTS Engine</a:t>
            </a:r>
            <a:endParaRPr lang="en-US" dirty="0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8189316" y="2735715"/>
            <a:ext cx="1" cy="8256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5451231" y="4501661"/>
            <a:ext cx="128953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5634655" y="4132329"/>
            <a:ext cx="9226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Convert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8189316" y="2710061"/>
            <a:ext cx="400110" cy="851259"/>
          </a:xfrm>
          <a:prstGeom prst="rect">
            <a:avLst/>
          </a:prstGeom>
          <a:noFill/>
        </p:spPr>
        <p:txBody>
          <a:bodyPr vert="vert" wrap="none" rtlCol="0">
            <a:spAutoFit/>
          </a:bodyPr>
          <a:lstStyle/>
          <a:p>
            <a:r>
              <a:rPr lang="en-US" sz="1400" dirty="0" smtClean="0"/>
              <a:t>Get media</a:t>
            </a:r>
            <a:endParaRPr lang="en-US" sz="1400" dirty="0"/>
          </a:p>
        </p:txBody>
      </p:sp>
      <p:grpSp>
        <p:nvGrpSpPr>
          <p:cNvPr id="23" name="Group 22"/>
          <p:cNvGrpSpPr/>
          <p:nvPr/>
        </p:nvGrpSpPr>
        <p:grpSpPr>
          <a:xfrm>
            <a:off x="3574013" y="2735715"/>
            <a:ext cx="1237856" cy="828101"/>
            <a:chOff x="3234044" y="2735714"/>
            <a:chExt cx="1237856" cy="828101"/>
          </a:xfrm>
        </p:grpSpPr>
        <p:cxnSp>
          <p:nvCxnSpPr>
            <p:cNvPr id="9" name="Straight Arrow Connector 8"/>
            <p:cNvCxnSpPr/>
            <p:nvPr/>
          </p:nvCxnSpPr>
          <p:spPr>
            <a:xfrm>
              <a:off x="3259015" y="2738212"/>
              <a:ext cx="1" cy="8256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>
              <a:off x="4032738" y="2735714"/>
              <a:ext cx="1" cy="8256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3234044" y="2782227"/>
              <a:ext cx="461665" cy="706925"/>
            </a:xfrm>
            <a:prstGeom prst="rect">
              <a:avLst/>
            </a:prstGeom>
            <a:noFill/>
          </p:spPr>
          <p:txBody>
            <a:bodyPr vert="vert" wrap="none" rtlCol="0">
              <a:spAutoFit/>
            </a:bodyPr>
            <a:lstStyle/>
            <a:p>
              <a:r>
                <a:rPr lang="en-US" smtClean="0"/>
                <a:t>Create</a:t>
              </a:r>
              <a:endParaRPr 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010235" y="2926609"/>
              <a:ext cx="461665" cy="429413"/>
            </a:xfrm>
            <a:prstGeom prst="rect">
              <a:avLst/>
            </a:prstGeom>
            <a:noFill/>
          </p:spPr>
          <p:txBody>
            <a:bodyPr vert="vert" wrap="none" rtlCol="0">
              <a:spAutoFit/>
            </a:bodyPr>
            <a:lstStyle/>
            <a:p>
              <a:r>
                <a:rPr lang="en-US" smtClean="0"/>
                <a:t>Get</a:t>
              </a:r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54217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41648" y="2280774"/>
            <a:ext cx="10058400" cy="1609344"/>
          </a:xfrm>
        </p:spPr>
        <p:txBody>
          <a:bodyPr/>
          <a:lstStyle/>
          <a:p>
            <a:r>
              <a:rPr lang="en-US" dirty="0" smtClean="0"/>
              <a:t>LET’s CODE </a:t>
            </a:r>
            <a:r>
              <a:rPr lang="en-US" dirty="0" smtClean="0">
                <a:sym typeface="Wingdings"/>
              </a:rPr>
              <a:t>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81676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0505" y="190717"/>
            <a:ext cx="10058400" cy="1609344"/>
          </a:xfrm>
        </p:spPr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587828" y="1800061"/>
            <a:ext cx="9811077" cy="4050792"/>
          </a:xfrm>
        </p:spPr>
        <p:txBody>
          <a:bodyPr>
            <a:noAutofit/>
          </a:bodyPr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dirty="0"/>
              <a:t>Go </a:t>
            </a:r>
            <a:r>
              <a:rPr lang="de-DE" dirty="0" err="1"/>
              <a:t>is</a:t>
            </a:r>
            <a:r>
              <a:rPr lang="de-DE" dirty="0"/>
              <a:t> an open </a:t>
            </a:r>
            <a:r>
              <a:rPr lang="de-DE" dirty="0" err="1"/>
              <a:t>source</a:t>
            </a:r>
            <a:r>
              <a:rPr lang="de-DE" dirty="0"/>
              <a:t> </a:t>
            </a:r>
            <a:r>
              <a:rPr lang="de-DE" dirty="0" err="1"/>
              <a:t>programming</a:t>
            </a:r>
            <a:r>
              <a:rPr lang="de-DE" dirty="0"/>
              <a:t> </a:t>
            </a:r>
            <a:r>
              <a:rPr lang="de-DE" dirty="0" err="1"/>
              <a:t>language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makes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easy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build</a:t>
            </a:r>
            <a:r>
              <a:rPr lang="de-DE" dirty="0"/>
              <a:t> </a:t>
            </a:r>
            <a:r>
              <a:rPr lang="de-DE" b="1" dirty="0"/>
              <a:t>simple</a:t>
            </a:r>
            <a:r>
              <a:rPr lang="de-DE" dirty="0"/>
              <a:t>, </a:t>
            </a:r>
            <a:r>
              <a:rPr lang="de-DE" b="1" dirty="0" err="1"/>
              <a:t>reliable</a:t>
            </a:r>
            <a:r>
              <a:rPr lang="de-DE" dirty="0"/>
              <a:t>,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b="1" dirty="0" err="1"/>
              <a:t>efficient</a:t>
            </a:r>
            <a:r>
              <a:rPr lang="de-DE" dirty="0"/>
              <a:t> </a:t>
            </a:r>
            <a:r>
              <a:rPr lang="de-DE" dirty="0" err="1"/>
              <a:t>software</a:t>
            </a:r>
            <a:r>
              <a:rPr lang="de-DE" dirty="0" smtClean="0"/>
              <a:t>.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de-DE" sz="1800" b="1" dirty="0" smtClean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de-DE" sz="1800" b="1" dirty="0" smtClean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800" b="1" dirty="0" smtClean="0"/>
              <a:t>				</a:t>
            </a:r>
            <a:r>
              <a:rPr lang="de-DE" sz="1800" b="1" dirty="0" err="1" smtClean="0"/>
              <a:t>Why</a:t>
            </a:r>
            <a:r>
              <a:rPr lang="de-DE" sz="1800" b="1" dirty="0" smtClean="0"/>
              <a:t> </a:t>
            </a:r>
            <a:r>
              <a:rPr lang="de-DE" sz="1800" b="1" dirty="0" err="1" smtClean="0"/>
              <a:t>would</a:t>
            </a:r>
            <a:r>
              <a:rPr lang="de-DE" sz="1800" b="1" dirty="0" smtClean="0"/>
              <a:t> I </a:t>
            </a:r>
            <a:r>
              <a:rPr lang="de-DE" sz="1800" b="1" dirty="0" err="1" smtClean="0"/>
              <a:t>use</a:t>
            </a:r>
            <a:r>
              <a:rPr lang="de-DE" sz="1800" b="1" dirty="0" smtClean="0"/>
              <a:t> </a:t>
            </a:r>
            <a:r>
              <a:rPr lang="de-DE" sz="1800" b="1" dirty="0" err="1" smtClean="0"/>
              <a:t>it</a:t>
            </a:r>
            <a:r>
              <a:rPr lang="de-DE" sz="1800" b="1" dirty="0" smtClean="0"/>
              <a:t>?</a:t>
            </a:r>
            <a:r>
              <a:rPr lang="de-DE" sz="1600" dirty="0"/>
              <a:t/>
            </a:r>
            <a:br>
              <a:rPr lang="de-DE" sz="1600" dirty="0"/>
            </a:br>
            <a:endParaRPr lang="de-DE" sz="1800" b="1" dirty="0" smtClean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de-DE" b="1" dirty="0" err="1"/>
              <a:t>s</a:t>
            </a:r>
            <a:r>
              <a:rPr lang="de-DE" b="1" dirty="0" err="1" smtClean="0"/>
              <a:t>trongly</a:t>
            </a:r>
            <a:r>
              <a:rPr lang="de-DE" b="1" dirty="0" smtClean="0"/>
              <a:t> </a:t>
            </a:r>
            <a:r>
              <a:rPr lang="de-DE" b="1" dirty="0" err="1" smtClean="0"/>
              <a:t>typed</a:t>
            </a:r>
            <a:endParaRPr lang="de-DE" b="1" dirty="0" smtClean="0"/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de-DE" sz="1600" dirty="0" err="1" smtClean="0"/>
              <a:t>many</a:t>
            </a:r>
            <a:r>
              <a:rPr lang="de-DE" sz="1600" dirty="0" smtClean="0"/>
              <a:t> </a:t>
            </a:r>
            <a:r>
              <a:rPr lang="de-DE" sz="1600" dirty="0" err="1" smtClean="0"/>
              <a:t>errors</a:t>
            </a:r>
            <a:r>
              <a:rPr lang="de-DE" sz="1600" dirty="0" smtClean="0"/>
              <a:t> </a:t>
            </a:r>
            <a:r>
              <a:rPr lang="de-DE" sz="1600" dirty="0" err="1" smtClean="0"/>
              <a:t>found</a:t>
            </a:r>
            <a:r>
              <a:rPr lang="de-DE" sz="1600" dirty="0" smtClean="0"/>
              <a:t> </a:t>
            </a:r>
            <a:r>
              <a:rPr lang="de-DE" sz="1600" dirty="0" err="1" smtClean="0"/>
              <a:t>early</a:t>
            </a:r>
            <a:endParaRPr lang="de-DE" sz="1600" dirty="0"/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de-DE" sz="1600" dirty="0" err="1" smtClean="0"/>
              <a:t>better</a:t>
            </a:r>
            <a:r>
              <a:rPr lang="de-DE" sz="1600" dirty="0" smtClean="0"/>
              <a:t> IDE </a:t>
            </a:r>
            <a:r>
              <a:rPr lang="de-DE" sz="1600" dirty="0" err="1" smtClean="0"/>
              <a:t>support</a:t>
            </a:r>
            <a:r>
              <a:rPr lang="de-DE" sz="1600" dirty="0" smtClean="0"/>
              <a:t/>
            </a:r>
            <a:br>
              <a:rPr lang="de-DE" sz="1600" dirty="0" smtClean="0"/>
            </a:br>
            <a:endParaRPr lang="de-DE" sz="1600" b="1" dirty="0" smtClean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de-DE" b="1" dirty="0"/>
              <a:t>s</a:t>
            </a:r>
            <a:r>
              <a:rPr lang="de-DE" b="1" dirty="0" smtClean="0"/>
              <a:t>imple, </a:t>
            </a:r>
            <a:r>
              <a:rPr lang="de-DE" b="1" dirty="0" err="1" smtClean="0"/>
              <a:t>yet</a:t>
            </a:r>
            <a:r>
              <a:rPr lang="de-DE" b="1" dirty="0" smtClean="0"/>
              <a:t> powerful type </a:t>
            </a:r>
            <a:r>
              <a:rPr lang="de-DE" b="1" dirty="0" err="1" smtClean="0"/>
              <a:t>system</a:t>
            </a:r>
            <a:endParaRPr lang="de-DE" b="1" dirty="0"/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de-DE" sz="1600" dirty="0" smtClean="0"/>
              <a:t>type </a:t>
            </a:r>
            <a:r>
              <a:rPr lang="de-DE" sz="1600" dirty="0" err="1" smtClean="0"/>
              <a:t>inference</a:t>
            </a:r>
            <a:endParaRPr lang="de-DE" sz="1600" dirty="0"/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de-DE" sz="1600" dirty="0" smtClean="0"/>
              <a:t>duck </a:t>
            </a:r>
            <a:r>
              <a:rPr lang="de-DE" sz="1600" dirty="0" err="1" smtClean="0"/>
              <a:t>typing</a:t>
            </a:r>
            <a:endParaRPr lang="de-DE" sz="1600" dirty="0" smtClean="0"/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de-DE" sz="1600" dirty="0" err="1"/>
              <a:t>f</a:t>
            </a:r>
            <a:r>
              <a:rPr lang="de-DE" sz="1600" dirty="0" err="1" smtClean="0"/>
              <a:t>unctional</a:t>
            </a:r>
            <a:r>
              <a:rPr lang="de-DE" sz="1600" dirty="0" smtClean="0"/>
              <a:t> </a:t>
            </a:r>
            <a:r>
              <a:rPr lang="de-DE" sz="1600" dirty="0" err="1" smtClean="0"/>
              <a:t>programming</a:t>
            </a:r>
            <a:r>
              <a:rPr lang="de-DE" sz="1600" dirty="0" smtClean="0"/>
              <a:t> </a:t>
            </a:r>
            <a:r>
              <a:rPr lang="de-DE" sz="1600" dirty="0" err="1" smtClean="0"/>
              <a:t>features</a:t>
            </a:r>
            <a:r>
              <a:rPr lang="de-DE" sz="1600" dirty="0" smtClean="0"/>
              <a:t> (first-class </a:t>
            </a:r>
            <a:r>
              <a:rPr lang="de-DE" sz="1600" dirty="0" err="1" smtClean="0"/>
              <a:t>functions</a:t>
            </a:r>
            <a:r>
              <a:rPr lang="de-DE" sz="1600" dirty="0" smtClean="0"/>
              <a:t>, </a:t>
            </a:r>
            <a:r>
              <a:rPr lang="de-DE" sz="1600" dirty="0" err="1" smtClean="0"/>
              <a:t>higher</a:t>
            </a:r>
            <a:r>
              <a:rPr lang="de-DE" sz="1600" dirty="0" smtClean="0"/>
              <a:t> </a:t>
            </a:r>
            <a:r>
              <a:rPr lang="de-DE" sz="1600" dirty="0" err="1" smtClean="0"/>
              <a:t>order</a:t>
            </a:r>
            <a:r>
              <a:rPr lang="de-DE" sz="1600" dirty="0" smtClean="0"/>
              <a:t> </a:t>
            </a:r>
            <a:r>
              <a:rPr lang="de-DE" sz="1600" dirty="0" err="1" smtClean="0"/>
              <a:t>functions</a:t>
            </a:r>
            <a:r>
              <a:rPr lang="de-DE" sz="1600" dirty="0" smtClean="0"/>
              <a:t>, </a:t>
            </a:r>
            <a:r>
              <a:rPr lang="de-DE" sz="1600" dirty="0" err="1" smtClean="0"/>
              <a:t>function</a:t>
            </a:r>
            <a:r>
              <a:rPr lang="de-DE" sz="1600" dirty="0" smtClean="0"/>
              <a:t> </a:t>
            </a:r>
            <a:r>
              <a:rPr lang="de-DE" sz="1600" dirty="0" err="1" smtClean="0"/>
              <a:t>types</a:t>
            </a:r>
            <a:r>
              <a:rPr lang="de-DE" sz="1600" dirty="0" smtClean="0"/>
              <a:t>)</a:t>
            </a:r>
            <a:endParaRPr lang="de-DE" sz="1800" b="1" dirty="0" smtClean="0">
              <a:sym typeface="Wingdings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de-DE" sz="1800" b="1" dirty="0" smtClean="0">
              <a:sym typeface="Wingdings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de-DE" sz="1800" b="1" dirty="0">
              <a:sym typeface="Wingdings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de-DE" sz="1800" b="1" dirty="0" smtClean="0">
              <a:sym typeface="Wingdings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de-DE" sz="1800" b="1" dirty="0" smtClean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de-DE" sz="1800" b="1" dirty="0" smtClean="0"/>
          </a:p>
          <a:p>
            <a:pPr marL="342900" lvl="0" indent="-3429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endParaRPr lang="de-DE" sz="1800" b="1" dirty="0" smtClean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600" dirty="0"/>
              <a:t/>
            </a:r>
            <a:br>
              <a:rPr lang="de-DE" sz="1600" dirty="0"/>
            </a:br>
            <a:r>
              <a:rPr lang="de-DE" sz="1600" dirty="0"/>
              <a:t/>
            </a:r>
            <a:br>
              <a:rPr lang="de-DE" sz="1600" dirty="0"/>
            </a:b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930824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0505" y="190717"/>
            <a:ext cx="10058400" cy="1609344"/>
          </a:xfrm>
        </p:spPr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587828" y="1800061"/>
            <a:ext cx="9811077" cy="4050792"/>
          </a:xfrm>
        </p:spPr>
        <p:txBody>
          <a:bodyPr>
            <a:noAutofit/>
          </a:bodyPr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800" b="1" dirty="0" err="1" smtClean="0"/>
              <a:t>Continued</a:t>
            </a:r>
            <a:r>
              <a:rPr lang="de-DE" sz="1800" b="1" dirty="0" smtClean="0"/>
              <a:t>...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de-DE" b="1" dirty="0" smtClean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de-DE" b="1" dirty="0" smtClean="0"/>
          </a:p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de-DE" b="1" dirty="0"/>
              <a:t>Simple </a:t>
            </a:r>
            <a:r>
              <a:rPr lang="de-DE" b="1" dirty="0" err="1"/>
              <a:t>error</a:t>
            </a:r>
            <a:r>
              <a:rPr lang="de-DE" b="1" dirty="0"/>
              <a:t> </a:t>
            </a:r>
            <a:r>
              <a:rPr lang="de-DE" b="1" dirty="0" err="1" smtClean="0"/>
              <a:t>handling</a:t>
            </a:r>
            <a:endParaRPr lang="de-DE" b="1" dirty="0" smtClean="0"/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de-DE" sz="1600" dirty="0" err="1" smtClean="0"/>
              <a:t>Thanks</a:t>
            </a:r>
            <a:r>
              <a:rPr lang="de-DE" sz="1600" dirty="0" smtClean="0"/>
              <a:t> </a:t>
            </a:r>
            <a:r>
              <a:rPr lang="de-DE" sz="1600" dirty="0" err="1" smtClean="0"/>
              <a:t>to</a:t>
            </a:r>
            <a:r>
              <a:rPr lang="de-DE" sz="1600" dirty="0" smtClean="0"/>
              <a:t> multiple </a:t>
            </a:r>
            <a:r>
              <a:rPr lang="de-DE" sz="1600" dirty="0" err="1" smtClean="0"/>
              <a:t>return</a:t>
            </a:r>
            <a:r>
              <a:rPr lang="de-DE" sz="1600" dirty="0" err="1"/>
              <a:t>s</a:t>
            </a:r>
            <a:r>
              <a:rPr lang="de-DE" sz="1600" dirty="0" smtClean="0"/>
              <a:t> </a:t>
            </a:r>
            <a:r>
              <a:rPr lang="de-DE" sz="1600" dirty="0" err="1" smtClean="0"/>
              <a:t>from</a:t>
            </a:r>
            <a:r>
              <a:rPr lang="de-DE" sz="1600" dirty="0" smtClean="0"/>
              <a:t> a </a:t>
            </a:r>
            <a:r>
              <a:rPr lang="de-DE" sz="1600" dirty="0" err="1" smtClean="0"/>
              <a:t>function</a:t>
            </a:r>
            <a:r>
              <a:rPr lang="de-DE" sz="1600" dirty="0" smtClean="0"/>
              <a:t/>
            </a:r>
            <a:br>
              <a:rPr lang="de-DE" sz="1600" dirty="0" smtClean="0"/>
            </a:br>
            <a:endParaRPr lang="de-DE" sz="1600" dirty="0" smtClean="0"/>
          </a:p>
          <a:p>
            <a:pPr lvl="1">
              <a:lnSpc>
                <a:spcPct val="100000"/>
              </a:lnSpc>
              <a:spcBef>
                <a:spcPts val="0"/>
              </a:spcBef>
            </a:pPr>
            <a:endParaRPr lang="de-DE" sz="1600" b="1" dirty="0" smtClean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de-DE" b="1" dirty="0" smtClean="0"/>
              <a:t>Easy </a:t>
            </a:r>
            <a:r>
              <a:rPr lang="de-DE" b="1" dirty="0" err="1" smtClean="0"/>
              <a:t>to</a:t>
            </a:r>
            <a:r>
              <a:rPr lang="de-DE" b="1" dirty="0" smtClean="0"/>
              <a:t> </a:t>
            </a:r>
            <a:r>
              <a:rPr lang="de-DE" b="1" dirty="0" err="1" smtClean="0"/>
              <a:t>use</a:t>
            </a:r>
            <a:r>
              <a:rPr lang="de-DE" b="1" dirty="0" smtClean="0"/>
              <a:t> </a:t>
            </a:r>
            <a:r>
              <a:rPr lang="de-DE" b="1" dirty="0" err="1" smtClean="0"/>
              <a:t>concurrency</a:t>
            </a:r>
            <a:endParaRPr lang="de-DE" b="1" dirty="0" smtClean="0"/>
          </a:p>
          <a:p>
            <a:pPr marL="457200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dirty="0" err="1"/>
              <a:t>g</a:t>
            </a:r>
            <a:r>
              <a:rPr lang="de-DE" dirty="0" err="1" smtClean="0"/>
              <a:t>oroutines</a:t>
            </a:r>
            <a:r>
              <a:rPr lang="de-DE" dirty="0" smtClean="0"/>
              <a:t>, </a:t>
            </a:r>
            <a:r>
              <a:rPr lang="de-DE" dirty="0" err="1" smtClean="0"/>
              <a:t>channels</a:t>
            </a:r>
            <a:r>
              <a:rPr lang="de-DE" sz="1400" dirty="0" smtClean="0"/>
              <a:t/>
            </a:r>
            <a:br>
              <a:rPr lang="de-DE" sz="1400" dirty="0" smtClean="0"/>
            </a:br>
            <a:r>
              <a:rPr lang="de-DE" b="1" dirty="0" smtClean="0"/>
              <a:t> </a:t>
            </a:r>
          </a:p>
          <a:p>
            <a:pPr marL="457200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de-DE" b="1" dirty="0" smtClean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de-DE" sz="1800" b="1" dirty="0" err="1" smtClean="0">
                <a:sym typeface="Wingdings"/>
              </a:rPr>
              <a:t>Built</a:t>
            </a:r>
            <a:r>
              <a:rPr lang="de-DE" sz="1800" b="1" dirty="0" smtClean="0">
                <a:sym typeface="Wingdings"/>
              </a:rPr>
              <a:t>-in </a:t>
            </a:r>
            <a:r>
              <a:rPr lang="de-DE" sz="1800" b="1" dirty="0" err="1" smtClean="0">
                <a:sym typeface="Wingdings"/>
              </a:rPr>
              <a:t>networking</a:t>
            </a:r>
            <a:r>
              <a:rPr lang="de-DE" sz="1800" b="1" dirty="0" smtClean="0">
                <a:sym typeface="Wingdings"/>
              </a:rPr>
              <a:t> (</a:t>
            </a:r>
            <a:r>
              <a:rPr lang="de-DE" sz="1800" b="1" dirty="0" err="1" smtClean="0">
                <a:sym typeface="Wingdings"/>
              </a:rPr>
              <a:t>client</a:t>
            </a:r>
            <a:r>
              <a:rPr lang="de-DE" sz="1800" b="1" dirty="0" smtClean="0">
                <a:sym typeface="Wingdings"/>
              </a:rPr>
              <a:t>, </a:t>
            </a:r>
            <a:r>
              <a:rPr lang="de-DE" sz="1800" b="1" dirty="0" err="1" smtClean="0">
                <a:sym typeface="Wingdings"/>
              </a:rPr>
              <a:t>server</a:t>
            </a:r>
            <a:r>
              <a:rPr lang="de-DE" sz="1800" b="1" dirty="0" smtClean="0">
                <a:sym typeface="Wingdings"/>
              </a:rPr>
              <a:t>, HTTP)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de-DE" sz="1600" dirty="0" err="1" smtClean="0">
                <a:sym typeface="Wingdings"/>
              </a:rPr>
              <a:t>With</a:t>
            </a:r>
            <a:r>
              <a:rPr lang="de-DE" sz="1600" dirty="0" smtClean="0">
                <a:sym typeface="Wingdings"/>
              </a:rPr>
              <a:t> </a:t>
            </a:r>
            <a:r>
              <a:rPr lang="de-DE" sz="1600" dirty="0" err="1" smtClean="0">
                <a:sym typeface="Wingdings"/>
              </a:rPr>
              <a:t>testing</a:t>
            </a:r>
            <a:r>
              <a:rPr lang="de-DE" sz="1600" dirty="0" smtClean="0">
                <a:sym typeface="Wingdings"/>
              </a:rPr>
              <a:t> </a:t>
            </a:r>
            <a:r>
              <a:rPr lang="de-DE" sz="1600" dirty="0" err="1" smtClean="0">
                <a:sym typeface="Wingdings"/>
              </a:rPr>
              <a:t>libraries</a:t>
            </a:r>
            <a:r>
              <a:rPr lang="de-DE" sz="1600" dirty="0" smtClean="0">
                <a:sym typeface="Wingdings"/>
              </a:rPr>
              <a:t>!</a:t>
            </a:r>
            <a:endParaRPr lang="de-DE" sz="1600" dirty="0">
              <a:sym typeface="Wingdings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de-DE" sz="1800" b="1" dirty="0" smtClean="0">
              <a:sym typeface="Wingdings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de-DE" sz="1800" b="1" dirty="0" smtClean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de-DE" sz="1800" b="1" dirty="0" smtClean="0"/>
          </a:p>
          <a:p>
            <a:pPr marL="342900" lvl="0" indent="-3429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endParaRPr lang="de-DE" sz="1800" b="1" dirty="0" smtClean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600" dirty="0"/>
              <a:t/>
            </a:r>
            <a:br>
              <a:rPr lang="de-DE" sz="1600" dirty="0"/>
            </a:br>
            <a:r>
              <a:rPr lang="de-DE" sz="1600" dirty="0"/>
              <a:t/>
            </a:r>
            <a:br>
              <a:rPr lang="de-DE" sz="1600" dirty="0"/>
            </a:b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3361530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0505" y="190717"/>
            <a:ext cx="10058400" cy="1609344"/>
          </a:xfrm>
        </p:spPr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587828" y="1800061"/>
            <a:ext cx="9811077" cy="4050792"/>
          </a:xfrm>
        </p:spPr>
        <p:txBody>
          <a:bodyPr>
            <a:noAutofit/>
          </a:bodyPr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800" b="1" dirty="0" err="1" smtClean="0"/>
              <a:t>Continued</a:t>
            </a:r>
            <a:r>
              <a:rPr lang="de-DE" sz="1800" b="1" dirty="0" smtClean="0"/>
              <a:t>...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de-DE" b="1" dirty="0" smtClean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de-DE" b="1" dirty="0"/>
              <a:t>Fast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de-DE" sz="1600" dirty="0" err="1"/>
              <a:t>Compiled</a:t>
            </a:r>
            <a:r>
              <a:rPr lang="de-DE" sz="1600" dirty="0"/>
              <a:t> </a:t>
            </a:r>
            <a:r>
              <a:rPr lang="de-DE" sz="1600" dirty="0" err="1"/>
              <a:t>to</a:t>
            </a:r>
            <a:r>
              <a:rPr lang="de-DE" sz="1600" dirty="0"/>
              <a:t> native </a:t>
            </a:r>
            <a:r>
              <a:rPr lang="de-DE" sz="1600" dirty="0" err="1"/>
              <a:t>code</a:t>
            </a:r>
            <a:r>
              <a:rPr lang="de-DE" sz="1600" dirty="0"/>
              <a:t> (</a:t>
            </a:r>
            <a:r>
              <a:rPr lang="de-DE" sz="1600" dirty="0" err="1"/>
              <a:t>no</a:t>
            </a:r>
            <a:r>
              <a:rPr lang="de-DE" sz="1600" dirty="0"/>
              <a:t> VM)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de-DE" sz="1600" dirty="0"/>
              <a:t>Low </a:t>
            </a:r>
            <a:r>
              <a:rPr lang="de-DE" sz="1600" dirty="0" err="1"/>
              <a:t>resource</a:t>
            </a:r>
            <a:r>
              <a:rPr lang="de-DE" sz="1600" dirty="0"/>
              <a:t> </a:t>
            </a:r>
            <a:r>
              <a:rPr lang="de-DE" sz="1600" dirty="0" err="1"/>
              <a:t>consumption</a:t>
            </a:r>
            <a:r>
              <a:rPr lang="de-DE" sz="1600" dirty="0"/>
              <a:t> (RAM, CPU)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de-DE" sz="1600" dirty="0" err="1"/>
              <a:t>Effective</a:t>
            </a:r>
            <a:r>
              <a:rPr lang="de-DE" sz="1600" dirty="0"/>
              <a:t>: „</a:t>
            </a:r>
            <a:r>
              <a:rPr lang="de-DE" sz="1600" dirty="0" err="1"/>
              <a:t>write</a:t>
            </a:r>
            <a:r>
              <a:rPr lang="de-DE" sz="1600" dirty="0"/>
              <a:t>/</a:t>
            </a:r>
            <a:r>
              <a:rPr lang="de-DE" sz="1600" dirty="0" err="1"/>
              <a:t>compile</a:t>
            </a:r>
            <a:r>
              <a:rPr lang="de-DE" sz="1600" dirty="0"/>
              <a:t>/</a:t>
            </a:r>
            <a:r>
              <a:rPr lang="de-DE" sz="1600" dirty="0" err="1"/>
              <a:t>test</a:t>
            </a:r>
            <a:r>
              <a:rPr lang="de-DE" sz="1600" dirty="0"/>
              <a:t>“ </a:t>
            </a:r>
            <a:r>
              <a:rPr lang="de-DE" sz="1600" dirty="0" err="1"/>
              <a:t>cycle</a:t>
            </a:r>
            <a:r>
              <a:rPr lang="de-DE" sz="1600" dirty="0"/>
              <a:t> </a:t>
            </a:r>
            <a:r>
              <a:rPr lang="de-DE" sz="1600" dirty="0" err="1"/>
              <a:t>is</a:t>
            </a:r>
            <a:r>
              <a:rPr lang="de-DE" sz="1600" dirty="0"/>
              <a:t> </a:t>
            </a:r>
            <a:r>
              <a:rPr lang="de-DE" sz="1600" dirty="0" err="1"/>
              <a:t>very</a:t>
            </a:r>
            <a:r>
              <a:rPr lang="de-DE" sz="1600" dirty="0"/>
              <a:t> </a:t>
            </a:r>
            <a:r>
              <a:rPr lang="de-DE" sz="1600" dirty="0" err="1"/>
              <a:t>short</a:t>
            </a:r>
            <a:endParaRPr lang="de-DE" b="1" dirty="0" smtClean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de-DE" sz="1800" b="1" dirty="0" smtClean="0">
              <a:sym typeface="Wingdings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de-DE" sz="1800" b="1" dirty="0" smtClean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de-DE" sz="1800" b="1" dirty="0" smtClean="0"/>
          </a:p>
          <a:p>
            <a:pPr marL="342900" lvl="0" indent="-3429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endParaRPr lang="de-DE" sz="1800" b="1" dirty="0" smtClean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600" dirty="0"/>
              <a:t/>
            </a:r>
            <a:br>
              <a:rPr lang="de-DE" sz="1600" dirty="0"/>
            </a:br>
            <a:r>
              <a:rPr lang="de-DE" sz="1600" dirty="0"/>
              <a:t/>
            </a:r>
            <a:br>
              <a:rPr lang="de-DE" sz="1600" dirty="0"/>
            </a:b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3566542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0505" y="190717"/>
            <a:ext cx="10058400" cy="1609344"/>
          </a:xfrm>
        </p:spPr>
        <p:txBody>
          <a:bodyPr/>
          <a:lstStyle/>
          <a:p>
            <a:r>
              <a:rPr lang="en-US" dirty="0" smtClean="0"/>
              <a:t>Quiz (With A Prize)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587828" y="1925029"/>
            <a:ext cx="9811077" cy="4050792"/>
          </a:xfrm>
        </p:spPr>
        <p:txBody>
          <a:bodyPr>
            <a:noAutofit/>
          </a:bodyPr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800" b="1" dirty="0" err="1" smtClean="0"/>
              <a:t>Extend</a:t>
            </a:r>
            <a:r>
              <a:rPr lang="de-DE" sz="1800" b="1" dirty="0" smtClean="0"/>
              <a:t> </a:t>
            </a:r>
            <a:r>
              <a:rPr lang="de-DE" sz="1800" b="1" dirty="0" err="1" smtClean="0"/>
              <a:t>the</a:t>
            </a:r>
            <a:r>
              <a:rPr lang="de-DE" sz="1800" b="1" dirty="0" smtClean="0"/>
              <a:t> Service </a:t>
            </a:r>
            <a:r>
              <a:rPr lang="de-DE" sz="1800" b="1" dirty="0" err="1" smtClean="0"/>
              <a:t>with</a:t>
            </a:r>
            <a:r>
              <a:rPr lang="de-DE" sz="1800" b="1" dirty="0" smtClean="0"/>
              <a:t> DELETE </a:t>
            </a:r>
            <a:r>
              <a:rPr lang="de-DE" sz="1800" b="1" dirty="0" err="1" smtClean="0"/>
              <a:t>functionality</a:t>
            </a:r>
            <a:r>
              <a:rPr lang="de-DE" sz="1800" b="1" dirty="0" smtClean="0"/>
              <a:t>.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de-DE" sz="1800" b="1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800" b="1" dirty="0" smtClean="0"/>
              <a:t>General </a:t>
            </a:r>
            <a:r>
              <a:rPr lang="de-DE" sz="1800" b="1" dirty="0" err="1" smtClean="0"/>
              <a:t>rules</a:t>
            </a:r>
            <a:r>
              <a:rPr lang="de-DE" sz="1800" b="1" dirty="0" smtClean="0"/>
              <a:t>: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de-DE" sz="1800" b="1" dirty="0" err="1" smtClean="0"/>
              <a:t>It</a:t>
            </a:r>
            <a:r>
              <a:rPr lang="de-DE" sz="1800" b="1" dirty="0" smtClean="0"/>
              <a:t> must </a:t>
            </a:r>
            <a:r>
              <a:rPr lang="de-DE" sz="1800" b="1" dirty="0" err="1" smtClean="0"/>
              <a:t>work</a:t>
            </a:r>
            <a:r>
              <a:rPr lang="de-DE" sz="1800" b="1" dirty="0" smtClean="0"/>
              <a:t> </a:t>
            </a:r>
            <a:r>
              <a:rPr lang="de-DE" sz="1800" b="1" dirty="0" smtClean="0">
                <a:sym typeface="Wingdings"/>
              </a:rPr>
              <a:t>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de-DE" sz="1800" b="1" dirty="0" err="1" smtClean="0">
                <a:sym typeface="Wingdings"/>
              </a:rPr>
              <a:t>Your</a:t>
            </a:r>
            <a:r>
              <a:rPr lang="de-DE" sz="1800" b="1" dirty="0" smtClean="0">
                <a:sym typeface="Wingdings"/>
              </a:rPr>
              <a:t> </a:t>
            </a:r>
            <a:r>
              <a:rPr lang="de-DE" sz="1800" b="1" dirty="0" err="1" smtClean="0">
                <a:sym typeface="Wingdings"/>
              </a:rPr>
              <a:t>code</a:t>
            </a:r>
            <a:r>
              <a:rPr lang="de-DE" sz="1800" b="1" dirty="0" smtClean="0">
                <a:sym typeface="Wingdings"/>
              </a:rPr>
              <a:t> must </a:t>
            </a:r>
            <a:r>
              <a:rPr lang="de-DE" sz="1800" b="1" dirty="0" err="1" smtClean="0">
                <a:sym typeface="Wingdings"/>
              </a:rPr>
              <a:t>be</a:t>
            </a:r>
            <a:r>
              <a:rPr lang="de-DE" sz="1800" b="1" dirty="0" smtClean="0">
                <a:sym typeface="Wingdings"/>
              </a:rPr>
              <a:t> </a:t>
            </a:r>
            <a:r>
              <a:rPr lang="de-DE" sz="1800" b="1" dirty="0" err="1" smtClean="0">
                <a:sym typeface="Wingdings"/>
              </a:rPr>
              <a:t>tested</a:t>
            </a:r>
            <a:r>
              <a:rPr lang="de-DE" sz="1800" b="1" dirty="0" smtClean="0">
                <a:sym typeface="Wingdings"/>
              </a:rPr>
              <a:t> in </a:t>
            </a:r>
            <a:r>
              <a:rPr lang="de-DE" sz="1800" b="1" dirty="0" err="1" smtClean="0">
                <a:sym typeface="Wingdings"/>
              </a:rPr>
              <a:t>every</a:t>
            </a:r>
            <a:r>
              <a:rPr lang="de-DE" sz="1800" b="1" dirty="0" smtClean="0">
                <a:sym typeface="Wingdings"/>
              </a:rPr>
              <a:t> </a:t>
            </a:r>
            <a:r>
              <a:rPr lang="de-DE" sz="1800" b="1" dirty="0" err="1" smtClean="0">
                <a:sym typeface="Wingdings"/>
              </a:rPr>
              <a:t>layer</a:t>
            </a:r>
            <a:r>
              <a:rPr lang="de-DE" sz="1800" b="1" dirty="0" smtClean="0">
                <a:sym typeface="Wingdings"/>
              </a:rPr>
              <a:t> </a:t>
            </a:r>
            <a:r>
              <a:rPr lang="de-DE" sz="1800" b="1" dirty="0" err="1" smtClean="0">
                <a:sym typeface="Wingdings"/>
              </a:rPr>
              <a:t>you</a:t>
            </a:r>
            <a:r>
              <a:rPr lang="de-DE" sz="1800" b="1" dirty="0" smtClean="0">
                <a:sym typeface="Wingdings"/>
              </a:rPr>
              <a:t> </a:t>
            </a:r>
            <a:r>
              <a:rPr lang="de-DE" sz="1800" b="1" dirty="0" err="1" smtClean="0">
                <a:sym typeface="Wingdings"/>
              </a:rPr>
              <a:t>change</a:t>
            </a:r>
            <a:r>
              <a:rPr lang="de-DE" sz="1800" b="1" dirty="0" smtClean="0">
                <a:sym typeface="Wingdings"/>
              </a:rPr>
              <a:t> (web, </a:t>
            </a:r>
            <a:r>
              <a:rPr lang="de-DE" sz="1800" b="1" dirty="0" err="1" smtClean="0">
                <a:sym typeface="Wingdings"/>
              </a:rPr>
              <a:t>service</a:t>
            </a:r>
            <a:r>
              <a:rPr lang="de-DE" sz="1800" b="1" dirty="0" smtClean="0">
                <a:sym typeface="Wingdings"/>
              </a:rPr>
              <a:t>, </a:t>
            </a:r>
            <a:r>
              <a:rPr lang="de-DE" sz="1800" b="1" dirty="0" err="1" smtClean="0">
                <a:sym typeface="Wingdings"/>
              </a:rPr>
              <a:t>media</a:t>
            </a:r>
            <a:r>
              <a:rPr lang="de-DE" sz="1800" b="1" dirty="0" smtClean="0">
                <a:sym typeface="Wingdings"/>
              </a:rPr>
              <a:t> etc.)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de-DE" sz="1800" b="1" dirty="0" err="1" smtClean="0">
                <a:sym typeface="Wingdings"/>
              </a:rPr>
              <a:t>We</a:t>
            </a:r>
            <a:r>
              <a:rPr lang="de-DE" sz="1800" b="1" dirty="0" smtClean="0">
                <a:sym typeface="Wingdings"/>
              </a:rPr>
              <a:t> </a:t>
            </a:r>
            <a:r>
              <a:rPr lang="de-DE" sz="1800" b="1" dirty="0" err="1" smtClean="0">
                <a:sym typeface="Wingdings"/>
              </a:rPr>
              <a:t>wait</a:t>
            </a:r>
            <a:r>
              <a:rPr lang="de-DE" sz="1800" b="1" dirty="0" smtClean="0">
                <a:sym typeface="Wingdings"/>
              </a:rPr>
              <a:t> </a:t>
            </a:r>
            <a:r>
              <a:rPr lang="de-DE" sz="1800" b="1" dirty="0" err="1" smtClean="0">
                <a:sym typeface="Wingdings"/>
              </a:rPr>
              <a:t>for</a:t>
            </a:r>
            <a:r>
              <a:rPr lang="de-DE" sz="1800" b="1" dirty="0" smtClean="0">
                <a:sym typeface="Wingdings"/>
              </a:rPr>
              <a:t> pull </a:t>
            </a:r>
            <a:r>
              <a:rPr lang="de-DE" sz="1800" b="1" dirty="0" err="1" smtClean="0">
                <a:sym typeface="Wingdings"/>
              </a:rPr>
              <a:t>requests</a:t>
            </a:r>
            <a:r>
              <a:rPr lang="de-DE" sz="1800" b="1" dirty="0" smtClean="0">
                <a:sym typeface="Wingdings"/>
              </a:rPr>
              <a:t> on </a:t>
            </a:r>
            <a:r>
              <a:rPr lang="de-DE" sz="1800" b="1" dirty="0" err="1" smtClean="0">
                <a:sym typeface="Wingdings"/>
              </a:rPr>
              <a:t>GitHub</a:t>
            </a:r>
            <a:endParaRPr lang="de-DE" sz="1800" b="1" dirty="0" smtClean="0">
              <a:sym typeface="Wingdings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de-DE" sz="1800" b="1" dirty="0" err="1" smtClean="0">
                <a:sym typeface="Wingdings"/>
              </a:rPr>
              <a:t>You‘ve</a:t>
            </a:r>
            <a:r>
              <a:rPr lang="de-DE" sz="1800" b="1" dirty="0" smtClean="0">
                <a:sym typeface="Wingdings"/>
              </a:rPr>
              <a:t> </a:t>
            </a:r>
            <a:r>
              <a:rPr lang="de-DE" sz="1800" b="1" dirty="0" err="1" smtClean="0">
                <a:sym typeface="Wingdings"/>
              </a:rPr>
              <a:t>got</a:t>
            </a:r>
            <a:r>
              <a:rPr lang="de-DE" sz="1800" b="1" dirty="0" smtClean="0">
                <a:sym typeface="Wingdings"/>
              </a:rPr>
              <a:t> </a:t>
            </a:r>
            <a:r>
              <a:rPr lang="de-DE" sz="1800" b="1" dirty="0" err="1" smtClean="0">
                <a:sym typeface="Wingdings"/>
              </a:rPr>
              <a:t>two</a:t>
            </a:r>
            <a:r>
              <a:rPr lang="de-DE" sz="1800" b="1" dirty="0" smtClean="0">
                <a:sym typeface="Wingdings"/>
              </a:rPr>
              <a:t> </a:t>
            </a:r>
            <a:r>
              <a:rPr lang="de-DE" sz="1800" b="1" dirty="0" err="1" smtClean="0">
                <a:sym typeface="Wingdings"/>
              </a:rPr>
              <a:t>weeks</a:t>
            </a:r>
            <a:r>
              <a:rPr lang="de-DE" sz="1800" b="1" dirty="0" smtClean="0">
                <a:sym typeface="Wingdings"/>
              </a:rPr>
              <a:t> (</a:t>
            </a:r>
            <a:r>
              <a:rPr lang="de-DE" sz="1800" b="1" dirty="0" err="1" smtClean="0">
                <a:sym typeface="Wingdings"/>
              </a:rPr>
              <a:t>deadline</a:t>
            </a:r>
            <a:r>
              <a:rPr lang="de-DE" sz="1800" b="1" dirty="0" smtClean="0">
                <a:sym typeface="Wingdings"/>
              </a:rPr>
              <a:t>: April 26th, 2017, 23:59:59 CET)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de-DE" sz="1800" b="1" dirty="0" smtClean="0">
              <a:sym typeface="Wingdings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800" b="1" dirty="0" smtClean="0">
                <a:sym typeface="Wingdings"/>
              </a:rPr>
              <a:t>Evaluation </a:t>
            </a:r>
            <a:r>
              <a:rPr lang="de-DE" sz="1800" b="1" dirty="0" err="1" smtClean="0">
                <a:sym typeface="Wingdings"/>
              </a:rPr>
              <a:t>rules</a:t>
            </a:r>
            <a:r>
              <a:rPr lang="de-DE" sz="1800" b="1" dirty="0" smtClean="0">
                <a:sym typeface="Wingdings"/>
              </a:rPr>
              <a:t> (in </a:t>
            </a:r>
            <a:r>
              <a:rPr lang="de-DE" sz="1800" b="1" dirty="0" err="1" smtClean="0">
                <a:sym typeface="Wingdings"/>
              </a:rPr>
              <a:t>order</a:t>
            </a:r>
            <a:r>
              <a:rPr lang="de-DE" sz="1800" b="1" dirty="0" smtClean="0">
                <a:sym typeface="Wingdings"/>
              </a:rPr>
              <a:t> </a:t>
            </a:r>
            <a:r>
              <a:rPr lang="de-DE" sz="1800" b="1" dirty="0" err="1" smtClean="0">
                <a:sym typeface="Wingdings"/>
              </a:rPr>
              <a:t>of</a:t>
            </a:r>
            <a:r>
              <a:rPr lang="de-DE" sz="1800" b="1" dirty="0" smtClean="0">
                <a:sym typeface="Wingdings"/>
              </a:rPr>
              <a:t> </a:t>
            </a:r>
            <a:r>
              <a:rPr lang="de-DE" sz="1800" b="1" dirty="0" err="1" smtClean="0">
                <a:sym typeface="Wingdings"/>
              </a:rPr>
              <a:t>importance</a:t>
            </a:r>
            <a:r>
              <a:rPr lang="de-DE" sz="1800" b="1" dirty="0" smtClean="0">
                <a:sym typeface="Wingdings"/>
              </a:rPr>
              <a:t>)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de-DE" sz="1800" b="1" dirty="0" smtClean="0">
                <a:sym typeface="Wingdings"/>
              </a:rPr>
              <a:t>Correctness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de-DE" sz="1800" b="1" dirty="0" smtClean="0">
                <a:sym typeface="Wingdings"/>
              </a:rPr>
              <a:t>Test </a:t>
            </a:r>
            <a:r>
              <a:rPr lang="de-DE" sz="1800" b="1" dirty="0" err="1" smtClean="0">
                <a:sym typeface="Wingdings"/>
              </a:rPr>
              <a:t>coverage</a:t>
            </a:r>
            <a:endParaRPr lang="de-DE" sz="1800" b="1" dirty="0" smtClean="0">
              <a:sym typeface="Wingdings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de-DE" sz="1800" b="1" dirty="0" err="1" smtClean="0">
                <a:sym typeface="Wingdings"/>
              </a:rPr>
              <a:t>Conformance</a:t>
            </a:r>
            <a:r>
              <a:rPr lang="de-DE" sz="1800" b="1" dirty="0" smtClean="0">
                <a:sym typeface="Wingdings"/>
              </a:rPr>
              <a:t> </a:t>
            </a:r>
            <a:r>
              <a:rPr lang="de-DE" sz="1800" b="1" dirty="0" err="1" smtClean="0">
                <a:sym typeface="Wingdings"/>
              </a:rPr>
              <a:t>to</a:t>
            </a:r>
            <a:r>
              <a:rPr lang="de-DE" sz="1800" b="1" dirty="0" smtClean="0">
                <a:sym typeface="Wingdings"/>
              </a:rPr>
              <a:t> GO </a:t>
            </a:r>
            <a:r>
              <a:rPr lang="de-DE" sz="1800" b="1" dirty="0" err="1" smtClean="0">
                <a:sym typeface="Wingdings"/>
              </a:rPr>
              <a:t>standards</a:t>
            </a:r>
            <a:r>
              <a:rPr lang="de-DE" sz="1800" b="1" dirty="0" smtClean="0">
                <a:sym typeface="Wingdings"/>
              </a:rPr>
              <a:t>/</a:t>
            </a:r>
            <a:r>
              <a:rPr lang="de-DE" sz="1800" b="1" dirty="0" err="1" smtClean="0">
                <a:sym typeface="Wingdings"/>
              </a:rPr>
              <a:t>conventions</a:t>
            </a:r>
            <a:endParaRPr lang="de-DE" sz="1800" b="1" dirty="0" smtClean="0">
              <a:sym typeface="Wingdings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de-DE" sz="1800" b="1" dirty="0" smtClean="0">
                <a:sym typeface="Wingdings"/>
              </a:rPr>
              <a:t>Overall </a:t>
            </a:r>
            <a:r>
              <a:rPr lang="de-DE" sz="1800" b="1" dirty="0" err="1" smtClean="0">
                <a:sym typeface="Wingdings"/>
              </a:rPr>
              <a:t>code</a:t>
            </a:r>
            <a:r>
              <a:rPr lang="de-DE" sz="1800" b="1" dirty="0" smtClean="0">
                <a:sym typeface="Wingdings"/>
              </a:rPr>
              <a:t> </a:t>
            </a:r>
            <a:r>
              <a:rPr lang="de-DE" sz="1800" b="1" dirty="0" err="1" smtClean="0">
                <a:sym typeface="Wingdings"/>
              </a:rPr>
              <a:t>quality</a:t>
            </a:r>
            <a:endParaRPr lang="de-DE" sz="1800" b="1" dirty="0" smtClean="0">
              <a:sym typeface="Wingdings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de-DE" sz="1800" b="1" dirty="0" smtClean="0">
              <a:sym typeface="Wingdings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de-DE" sz="1800" b="1" dirty="0">
              <a:sym typeface="Wingdings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de-DE" sz="1800" b="1" dirty="0" smtClean="0">
              <a:sym typeface="Wingdings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de-DE" sz="1800" b="1" dirty="0" smtClean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de-DE" sz="1800" b="1" dirty="0" smtClean="0"/>
          </a:p>
          <a:p>
            <a:pPr marL="342900" lvl="0" indent="-3429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endParaRPr lang="de-DE" sz="1800" b="1" dirty="0" smtClean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600" dirty="0"/>
              <a:t/>
            </a:r>
            <a:br>
              <a:rPr lang="de-DE" sz="1600" dirty="0"/>
            </a:br>
            <a:r>
              <a:rPr lang="de-DE" sz="1600" dirty="0"/>
              <a:t/>
            </a:r>
            <a:br>
              <a:rPr lang="de-DE" sz="1600" dirty="0"/>
            </a:b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4863403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50306" y="2324318"/>
            <a:ext cx="7007351" cy="1609344"/>
          </a:xfrm>
        </p:spPr>
        <p:txBody>
          <a:bodyPr/>
          <a:lstStyle/>
          <a:p>
            <a:r>
              <a:rPr lang="en-US" dirty="0" smtClean="0"/>
              <a:t>Questions ? / Answers </a:t>
            </a:r>
            <a:r>
              <a:rPr lang="en-US" dirty="0" smtClean="0">
                <a:sym typeface="Wingdings"/>
              </a:rPr>
              <a:t>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53334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 smtClean="0"/>
              <a:t>Microservices</a:t>
            </a:r>
            <a:r>
              <a:rPr lang="en-US" dirty="0" smtClean="0"/>
              <a:t> Architecture</a:t>
            </a:r>
            <a:endParaRPr lang="en-US" dirty="0"/>
          </a:p>
        </p:txBody>
      </p:sp>
      <p:grpSp>
        <p:nvGrpSpPr>
          <p:cNvPr id="25" name="Group 24"/>
          <p:cNvGrpSpPr/>
          <p:nvPr/>
        </p:nvGrpSpPr>
        <p:grpSpPr>
          <a:xfrm>
            <a:off x="2802999" y="2776037"/>
            <a:ext cx="6586001" cy="1987558"/>
            <a:chOff x="2489377" y="2963604"/>
            <a:chExt cx="6586001" cy="1987558"/>
          </a:xfrm>
        </p:grpSpPr>
        <p:sp>
          <p:nvSpPr>
            <p:cNvPr id="4" name="Rounded Rectangle 3"/>
            <p:cNvSpPr/>
            <p:nvPr/>
          </p:nvSpPr>
          <p:spPr>
            <a:xfrm>
              <a:off x="2489377" y="2963604"/>
              <a:ext cx="2363056" cy="1987558"/>
            </a:xfrm>
            <a:prstGeom prst="roundRect">
              <a:avLst/>
            </a:prstGeom>
            <a:ln>
              <a:solidFill>
                <a:schemeClr val="accent1">
                  <a:shade val="50000"/>
                  <a:alpha val="3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/>
            <p:cNvSpPr/>
            <p:nvPr/>
          </p:nvSpPr>
          <p:spPr>
            <a:xfrm>
              <a:off x="6935056" y="3035523"/>
              <a:ext cx="472611" cy="478239"/>
            </a:xfrm>
            <a:prstGeom prst="ellipse">
              <a:avLst/>
            </a:prstGeom>
            <a:solidFill>
              <a:schemeClr val="accent5">
                <a:lumMod val="75000"/>
                <a:alpha val="75000"/>
              </a:schemeClr>
            </a:solidFill>
            <a:ln>
              <a:solidFill>
                <a:schemeClr val="accent1">
                  <a:shade val="50000"/>
                  <a:alpha val="3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7507294" y="3005811"/>
              <a:ext cx="585627" cy="58844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55000"/>
              </a:schemeClr>
            </a:solidFill>
            <a:ln>
              <a:solidFill>
                <a:schemeClr val="accent1">
                  <a:shade val="50000"/>
                  <a:alpha val="3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7636263" y="3694588"/>
              <a:ext cx="400692" cy="406319"/>
            </a:xfrm>
            <a:prstGeom prst="ellipse">
              <a:avLst/>
            </a:prstGeom>
            <a:solidFill>
              <a:schemeClr val="bg2">
                <a:lumMod val="10000"/>
                <a:alpha val="54000"/>
              </a:schemeClr>
            </a:solidFill>
            <a:ln>
              <a:solidFill>
                <a:schemeClr val="accent1">
                  <a:shade val="50000"/>
                  <a:alpha val="3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6935056" y="4488825"/>
              <a:ext cx="462338" cy="462337"/>
            </a:xfrm>
            <a:prstGeom prst="ellipse">
              <a:avLst/>
            </a:prstGeom>
            <a:solidFill>
              <a:schemeClr val="accent1">
                <a:alpha val="48000"/>
              </a:schemeClr>
            </a:solidFill>
            <a:ln>
              <a:solidFill>
                <a:schemeClr val="accent1">
                  <a:shade val="50000"/>
                  <a:alpha val="3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7836609" y="4365535"/>
              <a:ext cx="585627" cy="585627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1">
                  <a:shade val="50000"/>
                  <a:alpha val="3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7453383" y="4212531"/>
              <a:ext cx="365760" cy="365760"/>
            </a:xfrm>
            <a:prstGeom prst="ellipse">
              <a:avLst/>
            </a:prstGeom>
            <a:solidFill>
              <a:schemeClr val="accent2">
                <a:lumMod val="50000"/>
                <a:alpha val="53000"/>
              </a:schemeClr>
            </a:solidFill>
            <a:ln>
              <a:solidFill>
                <a:schemeClr val="accent1">
                  <a:shade val="50000"/>
                  <a:alpha val="3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6915560" y="3686440"/>
              <a:ext cx="616237" cy="611166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1">
                  <a:shade val="50000"/>
                  <a:alpha val="3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8323402" y="4027172"/>
              <a:ext cx="339047" cy="334926"/>
            </a:xfrm>
            <a:prstGeom prst="ellipse">
              <a:avLst/>
            </a:prstGeom>
            <a:solidFill>
              <a:schemeClr val="accent2">
                <a:lumMod val="40000"/>
                <a:lumOff val="60000"/>
                <a:alpha val="30000"/>
              </a:schemeClr>
            </a:solidFill>
            <a:ln>
              <a:solidFill>
                <a:schemeClr val="accent1">
                  <a:shade val="50000"/>
                  <a:alpha val="3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8587781" y="3029688"/>
              <a:ext cx="487597" cy="483378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accent1">
                  <a:shade val="50000"/>
                  <a:alpha val="3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8662449" y="3689454"/>
              <a:ext cx="367086" cy="363717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accent1">
                  <a:shade val="50000"/>
                  <a:alpha val="3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7496755" y="4689915"/>
              <a:ext cx="219456" cy="219456"/>
            </a:xfrm>
            <a:prstGeom prst="ellipse">
              <a:avLst/>
            </a:prstGeom>
            <a:ln>
              <a:solidFill>
                <a:schemeClr val="accent1">
                  <a:shade val="50000"/>
                  <a:alpha val="3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>
              <a:off x="8121102" y="3510104"/>
              <a:ext cx="457200" cy="457200"/>
            </a:xfrm>
            <a:prstGeom prst="ellipse">
              <a:avLst/>
            </a:prstGeom>
            <a:solidFill>
              <a:schemeClr val="accent6">
                <a:lumMod val="50000"/>
                <a:alpha val="57000"/>
              </a:schemeClr>
            </a:solidFill>
            <a:ln>
              <a:solidFill>
                <a:schemeClr val="accent1">
                  <a:shade val="50000"/>
                  <a:alpha val="3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8557977" y="4425423"/>
              <a:ext cx="484632" cy="484632"/>
            </a:xfrm>
            <a:prstGeom prst="ellipse">
              <a:avLst/>
            </a:prstGeom>
            <a:solidFill>
              <a:schemeClr val="accent4">
                <a:alpha val="70000"/>
              </a:schemeClr>
            </a:solidFill>
            <a:ln>
              <a:solidFill>
                <a:schemeClr val="accent1">
                  <a:shade val="50000"/>
                  <a:alpha val="3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8776337" y="4142642"/>
              <a:ext cx="219456" cy="219456"/>
            </a:xfrm>
            <a:prstGeom prst="ellipse">
              <a:avLst/>
            </a:prstGeom>
            <a:solidFill>
              <a:schemeClr val="accent3">
                <a:alpha val="59000"/>
              </a:schemeClr>
            </a:solidFill>
            <a:ln>
              <a:solidFill>
                <a:schemeClr val="accent1">
                  <a:shade val="50000"/>
                  <a:alpha val="3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8229667" y="3033587"/>
              <a:ext cx="301752" cy="3048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>
                  <a:shade val="50000"/>
                  <a:alpha val="3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>
              <a:off x="8015122" y="4061634"/>
              <a:ext cx="228600" cy="22860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1">
                  <a:shade val="50000"/>
                  <a:alpha val="3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49431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3055760" y="2093976"/>
            <a:ext cx="2137024" cy="2248961"/>
          </a:xfrm>
          <a:prstGeom prst="roundRect">
            <a:avLst/>
          </a:prstGeom>
          <a:solidFill>
            <a:schemeClr val="accent4">
              <a:alpha val="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/>
          <p:cNvSpPr/>
          <p:nvPr/>
        </p:nvSpPr>
        <p:spPr>
          <a:xfrm>
            <a:off x="7122663" y="2093976"/>
            <a:ext cx="2137024" cy="2248961"/>
          </a:xfrm>
          <a:prstGeom prst="roundRect">
            <a:avLst/>
          </a:prstGeom>
          <a:solidFill>
            <a:schemeClr val="accent6">
              <a:lumMod val="75000"/>
              <a:alpha val="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 smtClean="0"/>
              <a:t>Microservice</a:t>
            </a:r>
            <a:r>
              <a:rPr lang="en-US" dirty="0" smtClean="0"/>
              <a:t> </a:t>
            </a:r>
            <a:r>
              <a:rPr lang="en-US" dirty="0"/>
              <a:t>Architecture</a:t>
            </a:r>
          </a:p>
        </p:txBody>
      </p:sp>
      <p:sp>
        <p:nvSpPr>
          <p:cNvPr id="4" name="Magnetic Disk 3"/>
          <p:cNvSpPr/>
          <p:nvPr/>
        </p:nvSpPr>
        <p:spPr>
          <a:xfrm>
            <a:off x="3734479" y="4997288"/>
            <a:ext cx="779585" cy="1167681"/>
          </a:xfrm>
          <a:prstGeom prst="flowChartMagneticDisk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/>
          <p:cNvGrpSpPr/>
          <p:nvPr/>
        </p:nvGrpSpPr>
        <p:grpSpPr>
          <a:xfrm>
            <a:off x="3218435" y="2365113"/>
            <a:ext cx="1559639" cy="1310627"/>
            <a:chOff x="7760675" y="1948388"/>
            <a:chExt cx="1559639" cy="1310627"/>
          </a:xfrm>
        </p:grpSpPr>
        <p:sp>
          <p:nvSpPr>
            <p:cNvPr id="6" name="Donut 5"/>
            <p:cNvSpPr/>
            <p:nvPr/>
          </p:nvSpPr>
          <p:spPr>
            <a:xfrm>
              <a:off x="8012722" y="1948388"/>
              <a:ext cx="1307592" cy="1310627"/>
            </a:xfrm>
            <a:prstGeom prst="donut">
              <a:avLst>
                <a:gd name="adj" fmla="val 1186"/>
              </a:avLst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7760675" y="2162853"/>
              <a:ext cx="668218" cy="498559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ysClr val="windowText" lastClr="000000"/>
                  </a:solidFill>
                </a:rPr>
                <a:t>REST</a:t>
              </a:r>
            </a:p>
            <a:p>
              <a:pPr algn="ctr"/>
              <a:r>
                <a:rPr lang="en-US" sz="1400" dirty="0" smtClean="0">
                  <a:solidFill>
                    <a:sysClr val="windowText" lastClr="000000"/>
                  </a:solidFill>
                </a:rPr>
                <a:t>API</a:t>
              </a:r>
              <a:endParaRPr lang="en-US" sz="1400" dirty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7320933" y="2365113"/>
            <a:ext cx="1559639" cy="1310627"/>
            <a:chOff x="7760675" y="1948388"/>
            <a:chExt cx="1559639" cy="1310627"/>
          </a:xfrm>
        </p:grpSpPr>
        <p:sp>
          <p:nvSpPr>
            <p:cNvPr id="15" name="Donut 14"/>
            <p:cNvSpPr/>
            <p:nvPr/>
          </p:nvSpPr>
          <p:spPr>
            <a:xfrm>
              <a:off x="8012722" y="1948388"/>
              <a:ext cx="1307592" cy="1310627"/>
            </a:xfrm>
            <a:prstGeom prst="donut">
              <a:avLst>
                <a:gd name="adj" fmla="val 1186"/>
              </a:avLst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7760675" y="2162853"/>
              <a:ext cx="668218" cy="498559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ysClr val="windowText" lastClr="000000"/>
                  </a:solidFill>
                </a:rPr>
                <a:t>REST</a:t>
              </a:r>
            </a:p>
            <a:p>
              <a:pPr algn="ctr"/>
              <a:r>
                <a:rPr lang="en-US" sz="1400" dirty="0" smtClean="0">
                  <a:solidFill>
                    <a:sysClr val="windowText" lastClr="000000"/>
                  </a:solidFill>
                </a:rPr>
                <a:t>API</a:t>
              </a:r>
              <a:endParaRPr lang="en-US" sz="1400" dirty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5320566" y="2689442"/>
            <a:ext cx="1723293" cy="369332"/>
            <a:chOff x="5222631" y="2572014"/>
            <a:chExt cx="1723293" cy="369332"/>
          </a:xfrm>
        </p:grpSpPr>
        <p:cxnSp>
          <p:nvCxnSpPr>
            <p:cNvPr id="18" name="Straight Arrow Connector 17"/>
            <p:cNvCxnSpPr/>
            <p:nvPr/>
          </p:nvCxnSpPr>
          <p:spPr>
            <a:xfrm>
              <a:off x="5222631" y="2895602"/>
              <a:ext cx="1723293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5746780" y="2572014"/>
              <a:ext cx="6749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HTTP</a:t>
              </a:r>
              <a:endParaRPr lang="en-US" dirty="0"/>
            </a:p>
          </p:txBody>
        </p:sp>
      </p:grpSp>
      <p:cxnSp>
        <p:nvCxnSpPr>
          <p:cNvPr id="23" name="Straight Arrow Connector 22"/>
          <p:cNvCxnSpPr/>
          <p:nvPr/>
        </p:nvCxnSpPr>
        <p:spPr>
          <a:xfrm>
            <a:off x="4124272" y="3780015"/>
            <a:ext cx="0" cy="111299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Group 36"/>
          <p:cNvGrpSpPr/>
          <p:nvPr/>
        </p:nvGrpSpPr>
        <p:grpSpPr>
          <a:xfrm>
            <a:off x="8439468" y="2609887"/>
            <a:ext cx="362243" cy="293980"/>
            <a:chOff x="9548916" y="2795326"/>
            <a:chExt cx="362243" cy="293980"/>
          </a:xfrm>
        </p:grpSpPr>
        <p:sp>
          <p:nvSpPr>
            <p:cNvPr id="33" name="Multiply 32"/>
            <p:cNvSpPr/>
            <p:nvPr/>
          </p:nvSpPr>
          <p:spPr>
            <a:xfrm>
              <a:off x="9548916" y="2795326"/>
              <a:ext cx="234461" cy="234461"/>
            </a:xfrm>
            <a:prstGeom prst="mathMultiply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Multiply 33"/>
            <p:cNvSpPr/>
            <p:nvPr/>
          </p:nvSpPr>
          <p:spPr>
            <a:xfrm>
              <a:off x="9676698" y="2854845"/>
              <a:ext cx="234461" cy="234461"/>
            </a:xfrm>
            <a:prstGeom prst="mathMultiply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4355128" y="2639647"/>
            <a:ext cx="362243" cy="293980"/>
            <a:chOff x="4553969" y="2526545"/>
            <a:chExt cx="362243" cy="293980"/>
          </a:xfrm>
        </p:grpSpPr>
        <p:sp>
          <p:nvSpPr>
            <p:cNvPr id="35" name="Multiply 34"/>
            <p:cNvSpPr/>
            <p:nvPr/>
          </p:nvSpPr>
          <p:spPr>
            <a:xfrm>
              <a:off x="4553969" y="2526545"/>
              <a:ext cx="234461" cy="234461"/>
            </a:xfrm>
            <a:prstGeom prst="mathMultiply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Multiply 35"/>
            <p:cNvSpPr/>
            <p:nvPr/>
          </p:nvSpPr>
          <p:spPr>
            <a:xfrm>
              <a:off x="4681751" y="2586064"/>
              <a:ext cx="234461" cy="234461"/>
            </a:xfrm>
            <a:prstGeom prst="mathMultiply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4690144" y="3915471"/>
            <a:ext cx="339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810654" y="3915471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6867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Use Case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848" y="2093976"/>
            <a:ext cx="6735209" cy="4470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9312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Use Case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9848" y="2093976"/>
            <a:ext cx="3632781" cy="2841172"/>
          </a:xfrm>
        </p:spPr>
        <p:txBody>
          <a:bodyPr>
            <a:normAutofit/>
          </a:bodyPr>
          <a:lstStyle/>
          <a:p>
            <a:endParaRPr lang="en-US" sz="2400" dirty="0" smtClean="0"/>
          </a:p>
          <a:p>
            <a:r>
              <a:rPr lang="en-US" sz="2400" dirty="0" smtClean="0"/>
              <a:t>Let’s build:</a:t>
            </a:r>
            <a:br>
              <a:rPr lang="en-US" sz="2400" dirty="0" smtClean="0"/>
            </a:b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Talking </a:t>
            </a:r>
            <a:br>
              <a:rPr lang="en-US" sz="2400" dirty="0" smtClean="0"/>
            </a:br>
            <a:r>
              <a:rPr lang="en-US" sz="2400" dirty="0" smtClean="0"/>
              <a:t>self-checkout machine!</a:t>
            </a:r>
            <a:endParaRPr lang="en-US" sz="2400" dirty="0" smtClean="0"/>
          </a:p>
          <a:p>
            <a:endParaRPr lang="en-US" sz="2400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0282" y="1719942"/>
            <a:ext cx="4349341" cy="4673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745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Use Case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9848" y="1719942"/>
            <a:ext cx="2391809" cy="2841172"/>
          </a:xfrm>
        </p:spPr>
        <p:txBody>
          <a:bodyPr>
            <a:normAutofit/>
          </a:bodyPr>
          <a:lstStyle/>
          <a:p>
            <a:endParaRPr lang="en-US" sz="2400" dirty="0" smtClean="0"/>
          </a:p>
          <a:p>
            <a:r>
              <a:rPr lang="en-US" sz="2400" dirty="0" smtClean="0"/>
              <a:t>Possible</a:t>
            </a:r>
            <a:r>
              <a:rPr lang="en-US" sz="2400" dirty="0" smtClean="0"/>
              <a:t> solution</a:t>
            </a:r>
            <a:r>
              <a:rPr lang="is-IS" sz="2400" dirty="0" smtClean="0"/>
              <a:t>…</a:t>
            </a:r>
            <a:endParaRPr lang="en-US" sz="2400" dirty="0" smtClean="0"/>
          </a:p>
          <a:p>
            <a:endParaRPr lang="en-US" sz="24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1094" y="380648"/>
            <a:ext cx="8317154" cy="6237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660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Use Case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9846" y="2253342"/>
            <a:ext cx="6767867" cy="15675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smtClean="0"/>
              <a:t>Why </a:t>
            </a:r>
            <a:r>
              <a:rPr lang="en-US" sz="2400" dirty="0" smtClean="0"/>
              <a:t>not to use existing provider directly?</a:t>
            </a:r>
            <a:endParaRPr lang="en-US" sz="2400" dirty="0" smtClean="0"/>
          </a:p>
          <a:p>
            <a:endParaRPr lang="en-US" sz="2400" dirty="0" smtClean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069846" y="3287485"/>
            <a:ext cx="7344811" cy="23404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Low latency</a:t>
            </a:r>
          </a:p>
          <a:p>
            <a:r>
              <a:rPr lang="en-US" sz="2400" dirty="0" smtClean="0"/>
              <a:t>Voice Message re-use</a:t>
            </a:r>
          </a:p>
          <a:p>
            <a:r>
              <a:rPr lang="en-US" sz="2400" dirty="0" smtClean="0"/>
              <a:t>Low cost (each message costs money)</a:t>
            </a:r>
          </a:p>
          <a:p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1339472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058400" cy="1609344"/>
          </a:xfrm>
        </p:spPr>
        <p:txBody>
          <a:bodyPr/>
          <a:lstStyle/>
          <a:p>
            <a:r>
              <a:rPr lang="en-US" dirty="0" smtClean="0"/>
              <a:t>REST API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31571" y="1509938"/>
            <a:ext cx="6955972" cy="3813176"/>
          </a:xfrm>
        </p:spPr>
        <p:txBody>
          <a:bodyPr>
            <a:noAutofit/>
          </a:bodyPr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800" b="1" dirty="0" smtClean="0"/>
              <a:t>/</a:t>
            </a:r>
            <a:r>
              <a:rPr lang="de-DE" sz="1800" b="1" dirty="0" err="1" smtClean="0"/>
              <a:t>voiceMessages</a:t>
            </a:r>
            <a:r>
              <a:rPr lang="de-DE" sz="1800" dirty="0"/>
              <a:t/>
            </a:r>
            <a:br>
              <a:rPr lang="de-DE" sz="1800" dirty="0"/>
            </a:br>
            <a:r>
              <a:rPr lang="de-DE" sz="1800" dirty="0"/>
              <a:t>    - </a:t>
            </a:r>
            <a:r>
              <a:rPr lang="de-DE" sz="1800" b="1" dirty="0"/>
              <a:t>POST</a:t>
            </a:r>
            <a:r>
              <a:rPr lang="de-DE" sz="1800" dirty="0"/>
              <a:t>: Create </a:t>
            </a:r>
            <a:r>
              <a:rPr lang="de-DE" sz="1800" dirty="0" err="1"/>
              <a:t>new</a:t>
            </a:r>
            <a:r>
              <a:rPr lang="de-DE" sz="1800" dirty="0"/>
              <a:t> TTS </a:t>
            </a:r>
            <a:r>
              <a:rPr lang="de-DE" sz="1800" dirty="0" err="1" smtClean="0"/>
              <a:t>requests</a:t>
            </a:r>
            <a:r>
              <a:rPr lang="de-DE" sz="1800" dirty="0" smtClean="0"/>
              <a:t> (</a:t>
            </a:r>
            <a:r>
              <a:rPr lang="de-DE" sz="1800" dirty="0" err="1" smtClean="0"/>
              <a:t>json</a:t>
            </a:r>
            <a:r>
              <a:rPr lang="de-DE" sz="1800" dirty="0" smtClean="0"/>
              <a:t> </a:t>
            </a:r>
            <a:r>
              <a:rPr lang="de-DE" sz="1800" dirty="0" err="1" smtClean="0"/>
              <a:t>data</a:t>
            </a:r>
            <a:r>
              <a:rPr lang="de-DE" sz="1800" dirty="0" smtClean="0"/>
              <a:t>)</a:t>
            </a:r>
            <a:endParaRPr lang="de-DE" sz="1800" dirty="0" smtClean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800" dirty="0"/>
              <a:t>  </a:t>
            </a:r>
            <a:r>
              <a:rPr lang="de-DE" sz="1800" dirty="0" smtClean="0"/>
              <a:t>  - </a:t>
            </a:r>
            <a:r>
              <a:rPr lang="de-DE" sz="1800" dirty="0" err="1" smtClean="0"/>
              <a:t>responds</a:t>
            </a:r>
            <a:r>
              <a:rPr lang="de-DE" sz="1800" dirty="0" smtClean="0"/>
              <a:t> </a:t>
            </a:r>
            <a:r>
              <a:rPr lang="de-DE" sz="1800" dirty="0" err="1" smtClean="0"/>
              <a:t>with</a:t>
            </a:r>
            <a:r>
              <a:rPr lang="de-DE" sz="1800" dirty="0" smtClean="0"/>
              <a:t>: </a:t>
            </a:r>
            <a:r>
              <a:rPr lang="de-DE" sz="1800" dirty="0" err="1" smtClean="0"/>
              <a:t>json</a:t>
            </a:r>
            <a:r>
              <a:rPr lang="de-DE" sz="1800" dirty="0" smtClean="0"/>
              <a:t> </a:t>
            </a:r>
            <a:r>
              <a:rPr lang="de-DE" sz="1800" dirty="0" err="1" smtClean="0"/>
              <a:t>data</a:t>
            </a:r>
            <a:endParaRPr lang="de-DE" sz="1800" dirty="0" smtClean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de-DE" sz="1800" dirty="0" smtClean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de-DE" sz="1800" dirty="0" smtClean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800" b="1" dirty="0" smtClean="0"/>
              <a:t>/</a:t>
            </a:r>
            <a:r>
              <a:rPr lang="de-DE" sz="1800" b="1" dirty="0" err="1" smtClean="0"/>
              <a:t>voiceMessages</a:t>
            </a:r>
            <a:r>
              <a:rPr lang="de-DE" sz="1800" b="1" dirty="0" smtClean="0"/>
              <a:t>/ID</a:t>
            </a:r>
            <a:r>
              <a:rPr lang="de-DE" sz="1800" dirty="0"/>
              <a:t/>
            </a:r>
            <a:br>
              <a:rPr lang="de-DE" sz="1800" dirty="0"/>
            </a:br>
            <a:r>
              <a:rPr lang="de-DE" sz="1800" dirty="0"/>
              <a:t>    - </a:t>
            </a:r>
            <a:r>
              <a:rPr lang="de-DE" sz="1800" b="1" dirty="0"/>
              <a:t>GET</a:t>
            </a:r>
            <a:r>
              <a:rPr lang="de-DE" sz="1800" dirty="0"/>
              <a:t>:  </a:t>
            </a:r>
            <a:r>
              <a:rPr lang="de-DE" sz="1800" dirty="0" err="1"/>
              <a:t>Get</a:t>
            </a:r>
            <a:r>
              <a:rPr lang="de-DE" sz="1800" dirty="0"/>
              <a:t> TTS </a:t>
            </a:r>
            <a:r>
              <a:rPr lang="de-DE" sz="1800" dirty="0" err="1"/>
              <a:t>request</a:t>
            </a:r>
            <a:r>
              <a:rPr lang="de-DE" sz="1800" dirty="0"/>
              <a:t> </a:t>
            </a:r>
            <a:r>
              <a:rPr lang="de-DE" sz="1800" dirty="0" err="1"/>
              <a:t>data</a:t>
            </a:r>
            <a:r>
              <a:rPr lang="de-DE" sz="1800" dirty="0"/>
              <a:t/>
            </a:r>
            <a:br>
              <a:rPr lang="de-DE" sz="1800" dirty="0"/>
            </a:br>
            <a:r>
              <a:rPr lang="de-DE" sz="1800" dirty="0"/>
              <a:t>            Response: As in </a:t>
            </a:r>
            <a:r>
              <a:rPr lang="de-DE" sz="1800" dirty="0" smtClean="0"/>
              <a:t>POST (</a:t>
            </a:r>
            <a:r>
              <a:rPr lang="de-DE" sz="1800" dirty="0" err="1" smtClean="0"/>
              <a:t>json</a:t>
            </a:r>
            <a:r>
              <a:rPr lang="de-DE" sz="1800" dirty="0" smtClean="0"/>
              <a:t> </a:t>
            </a:r>
            <a:r>
              <a:rPr lang="de-DE" sz="1800" dirty="0" err="1" smtClean="0"/>
              <a:t>data</a:t>
            </a:r>
            <a:r>
              <a:rPr lang="de-DE" sz="1800" dirty="0" smtClean="0"/>
              <a:t>)</a:t>
            </a:r>
            <a:r>
              <a:rPr lang="de-DE" sz="1800" dirty="0"/>
              <a:t/>
            </a:r>
            <a:br>
              <a:rPr lang="de-DE" sz="1800" dirty="0"/>
            </a:br>
            <a:endParaRPr lang="de-DE" sz="1800" dirty="0" smtClean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800" b="1" dirty="0"/>
              <a:t>/</a:t>
            </a:r>
            <a:r>
              <a:rPr lang="de-DE" sz="1800" b="1" dirty="0" err="1"/>
              <a:t>media</a:t>
            </a:r>
            <a:r>
              <a:rPr lang="de-DE" sz="1800" b="1" dirty="0"/>
              <a:t>/ID</a:t>
            </a:r>
            <a:br>
              <a:rPr lang="de-DE" sz="1800" b="1" dirty="0"/>
            </a:br>
            <a:r>
              <a:rPr lang="de-DE" sz="1800" dirty="0"/>
              <a:t>    - </a:t>
            </a:r>
            <a:r>
              <a:rPr lang="de-DE" sz="1800" b="1" dirty="0"/>
              <a:t>GET</a:t>
            </a:r>
            <a:r>
              <a:rPr lang="de-DE" sz="1800" dirty="0"/>
              <a:t>: </a:t>
            </a:r>
            <a:r>
              <a:rPr lang="de-DE" sz="1800" dirty="0" err="1"/>
              <a:t>Get</a:t>
            </a:r>
            <a:r>
              <a:rPr lang="de-DE" sz="1800" dirty="0"/>
              <a:t> </a:t>
            </a:r>
            <a:r>
              <a:rPr lang="de-DE" sz="1800" dirty="0" err="1"/>
              <a:t>media</a:t>
            </a:r>
            <a:r>
              <a:rPr lang="de-DE" sz="1800" dirty="0"/>
              <a:t> </a:t>
            </a:r>
            <a:r>
              <a:rPr lang="de-DE" sz="1800" dirty="0" err="1"/>
              <a:t>file</a:t>
            </a:r>
            <a:r>
              <a:rPr lang="de-DE" sz="1800" dirty="0"/>
              <a:t> (</a:t>
            </a:r>
            <a:r>
              <a:rPr lang="de-DE" sz="1800" dirty="0" err="1"/>
              <a:t>audio</a:t>
            </a:r>
            <a:r>
              <a:rPr lang="de-DE" sz="1800" dirty="0"/>
              <a:t> </a:t>
            </a:r>
            <a:r>
              <a:rPr lang="de-DE" sz="1800" dirty="0" err="1"/>
              <a:t>data</a:t>
            </a:r>
            <a:r>
              <a:rPr lang="de-DE" sz="1800" dirty="0"/>
              <a:t>)</a:t>
            </a:r>
            <a:r>
              <a:rPr lang="de-DE" sz="1600" dirty="0"/>
              <a:t/>
            </a:r>
            <a:br>
              <a:rPr lang="de-DE" sz="1600" dirty="0"/>
            </a:br>
            <a:r>
              <a:rPr lang="de-DE" sz="1800" dirty="0"/>
              <a:t/>
            </a:r>
            <a:br>
              <a:rPr lang="de-DE" sz="1800" dirty="0"/>
            </a:br>
            <a:endParaRPr lang="de-DE" sz="1800" dirty="0" smtClean="0"/>
          </a:p>
        </p:txBody>
      </p:sp>
    </p:spTree>
    <p:extLst>
      <p:ext uri="{BB962C8B-B14F-4D97-AF65-F5344CB8AC3E}">
        <p14:creationId xmlns:p14="http://schemas.microsoft.com/office/powerpoint/2010/main" val="20586548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848" y="0"/>
            <a:ext cx="10058400" cy="1609344"/>
          </a:xfrm>
        </p:spPr>
        <p:txBody>
          <a:bodyPr/>
          <a:lstStyle/>
          <a:p>
            <a:r>
              <a:rPr lang="en-US" dirty="0" smtClean="0"/>
              <a:t>REST API, cd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7170" y="1609344"/>
            <a:ext cx="9811077" cy="4323370"/>
          </a:xfrm>
        </p:spPr>
        <p:txBody>
          <a:bodyPr>
            <a:noAutofit/>
          </a:bodyPr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800" b="1" dirty="0" smtClean="0"/>
              <a:t>Error </a:t>
            </a:r>
            <a:r>
              <a:rPr lang="de-DE" sz="1800" b="1" dirty="0" err="1" smtClean="0"/>
              <a:t>responses</a:t>
            </a:r>
            <a:r>
              <a:rPr lang="de-DE" sz="1800" b="1" dirty="0" smtClean="0"/>
              <a:t>: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de-DE" sz="1800" dirty="0" smtClean="0"/>
          </a:p>
          <a:p>
            <a:pPr marL="342900" lvl="0" indent="-3429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de-DE" sz="1800" b="1" dirty="0" err="1" smtClean="0"/>
              <a:t>Handled</a:t>
            </a:r>
            <a:r>
              <a:rPr lang="de-DE" sz="1800" b="1" dirty="0" smtClean="0"/>
              <a:t> </a:t>
            </a:r>
            <a:r>
              <a:rPr lang="de-DE" sz="1800" b="1" dirty="0"/>
              <a:t>Errors:</a:t>
            </a:r>
            <a:r>
              <a:rPr lang="de-DE" sz="1800" dirty="0"/>
              <a:t/>
            </a:r>
            <a:br>
              <a:rPr lang="de-DE" sz="1800" dirty="0"/>
            </a:br>
            <a:r>
              <a:rPr lang="de-DE" sz="1800" dirty="0" smtClean="0"/>
              <a:t>Content-Type</a:t>
            </a:r>
            <a:r>
              <a:rPr lang="de-DE" sz="1800" dirty="0"/>
              <a:t>: </a:t>
            </a:r>
            <a:r>
              <a:rPr lang="de-DE" sz="1800" dirty="0" err="1" smtClean="0"/>
              <a:t>application</a:t>
            </a:r>
            <a:r>
              <a:rPr lang="de-DE" sz="1800" dirty="0" smtClean="0"/>
              <a:t>/</a:t>
            </a:r>
            <a:r>
              <a:rPr lang="de-DE" sz="1800" dirty="0" err="1" smtClean="0"/>
              <a:t>json</a:t>
            </a:r>
            <a:r>
              <a:rPr lang="de-DE" sz="1800" dirty="0" smtClean="0"/>
              <a:t/>
            </a:r>
            <a:br>
              <a:rPr lang="de-DE" sz="1800" dirty="0" smtClean="0"/>
            </a:br>
            <a:r>
              <a:rPr lang="de-DE" sz="1800" dirty="0" smtClean="0"/>
              <a:t>Status Code: 4xx/5xx</a:t>
            </a:r>
            <a:r>
              <a:rPr lang="de-DE" sz="1800" dirty="0"/>
              <a:t/>
            </a:r>
            <a:br>
              <a:rPr lang="de-DE" sz="1800" dirty="0"/>
            </a:br>
            <a:r>
              <a:rPr lang="de-DE" sz="1800" dirty="0" smtClean="0"/>
              <a:t>Payload</a:t>
            </a:r>
            <a:r>
              <a:rPr lang="de-DE" sz="1800" dirty="0"/>
              <a:t>: {</a:t>
            </a:r>
            <a:br>
              <a:rPr lang="de-DE" sz="1800" dirty="0"/>
            </a:br>
            <a:r>
              <a:rPr lang="de-DE" sz="1800" dirty="0" smtClean="0"/>
              <a:t>    </a:t>
            </a:r>
            <a:r>
              <a:rPr lang="de-DE" sz="1800" dirty="0" err="1" smtClean="0"/>
              <a:t>status</a:t>
            </a:r>
            <a:r>
              <a:rPr lang="de-DE" sz="1800" dirty="0"/>
              <a:t>: </a:t>
            </a:r>
            <a:r>
              <a:rPr lang="de-DE" sz="1800" dirty="0" err="1"/>
              <a:t>int</a:t>
            </a:r>
            <a:r>
              <a:rPr lang="de-DE" sz="1800" dirty="0"/>
              <a:t>,</a:t>
            </a:r>
            <a:br>
              <a:rPr lang="de-DE" sz="1800" dirty="0"/>
            </a:br>
            <a:r>
              <a:rPr lang="de-DE" sz="1800" dirty="0"/>
              <a:t>    </a:t>
            </a:r>
            <a:r>
              <a:rPr lang="de-DE" sz="1800" dirty="0" err="1" smtClean="0"/>
              <a:t>message</a:t>
            </a:r>
            <a:r>
              <a:rPr lang="de-DE" sz="1800" dirty="0"/>
              <a:t>: </a:t>
            </a:r>
            <a:r>
              <a:rPr lang="de-DE" sz="1800" dirty="0" err="1"/>
              <a:t>string</a:t>
            </a:r>
            <a:r>
              <a:rPr lang="de-DE" sz="1800" dirty="0"/>
              <a:t>,</a:t>
            </a:r>
            <a:br>
              <a:rPr lang="de-DE" sz="1800" dirty="0"/>
            </a:br>
            <a:r>
              <a:rPr lang="de-DE" sz="1800" dirty="0"/>
              <a:t>    </a:t>
            </a:r>
            <a:r>
              <a:rPr lang="de-DE" sz="1800" dirty="0" err="1" smtClean="0"/>
              <a:t>details</a:t>
            </a:r>
            <a:r>
              <a:rPr lang="de-DE" sz="1800" dirty="0"/>
              <a:t>: []</a:t>
            </a:r>
            <a:r>
              <a:rPr lang="de-DE" sz="1800" dirty="0" err="1" smtClean="0"/>
              <a:t>string</a:t>
            </a:r>
            <a:r>
              <a:rPr lang="de-DE" sz="1800" dirty="0" smtClean="0"/>
              <a:t> (optional)</a:t>
            </a:r>
            <a:r>
              <a:rPr lang="de-DE" sz="1800" dirty="0"/>
              <a:t/>
            </a:r>
            <a:br>
              <a:rPr lang="de-DE" sz="1800" dirty="0"/>
            </a:br>
            <a:r>
              <a:rPr lang="de-DE" sz="1800" dirty="0" smtClean="0"/>
              <a:t>}</a:t>
            </a:r>
            <a:br>
              <a:rPr lang="de-DE" sz="1800" dirty="0" smtClean="0"/>
            </a:br>
            <a:endParaRPr lang="de-DE" sz="1800" dirty="0" smtClean="0"/>
          </a:p>
          <a:p>
            <a:pPr marL="342900" lvl="0" indent="-3429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de-DE" sz="1800" b="1" dirty="0" err="1" smtClean="0"/>
              <a:t>Unhandled</a:t>
            </a:r>
            <a:r>
              <a:rPr lang="de-DE" sz="1800" b="1" dirty="0" smtClean="0"/>
              <a:t> </a:t>
            </a:r>
            <a:r>
              <a:rPr lang="de-DE" sz="1800" b="1" dirty="0" smtClean="0"/>
              <a:t>Errors </a:t>
            </a:r>
            <a:r>
              <a:rPr lang="de-DE" sz="1800" dirty="0" smtClean="0"/>
              <a:t>(In </a:t>
            </a:r>
            <a:r>
              <a:rPr lang="de-DE" sz="1800" dirty="0" err="1" smtClean="0"/>
              <a:t>theory</a:t>
            </a:r>
            <a:r>
              <a:rPr lang="de-DE" sz="1800" dirty="0" smtClean="0"/>
              <a:t> </a:t>
            </a:r>
            <a:r>
              <a:rPr lang="de-DE" sz="1800" dirty="0" err="1" smtClean="0"/>
              <a:t>we</a:t>
            </a:r>
            <a:r>
              <a:rPr lang="de-DE" sz="1800" dirty="0" smtClean="0"/>
              <a:t> </a:t>
            </a:r>
            <a:r>
              <a:rPr lang="de-DE" sz="1800" dirty="0" err="1" smtClean="0"/>
              <a:t>should</a:t>
            </a:r>
            <a:r>
              <a:rPr lang="de-DE" sz="1800" dirty="0" smtClean="0"/>
              <a:t> not </a:t>
            </a:r>
            <a:r>
              <a:rPr lang="de-DE" sz="1800" dirty="0" err="1" smtClean="0"/>
              <a:t>have</a:t>
            </a:r>
            <a:r>
              <a:rPr lang="de-DE" sz="1800" dirty="0" smtClean="0"/>
              <a:t> </a:t>
            </a:r>
            <a:r>
              <a:rPr lang="de-DE" sz="1800" dirty="0" err="1" smtClean="0"/>
              <a:t>those</a:t>
            </a:r>
            <a:r>
              <a:rPr lang="de-DE" sz="1800" dirty="0" smtClean="0"/>
              <a:t> </a:t>
            </a:r>
            <a:r>
              <a:rPr lang="de-DE" sz="1800" dirty="0" smtClean="0">
                <a:sym typeface="Wingdings"/>
              </a:rPr>
              <a:t> )</a:t>
            </a:r>
            <a:r>
              <a:rPr lang="de-DE" sz="1800" b="1" dirty="0" smtClean="0"/>
              <a:t>:</a:t>
            </a:r>
            <a:r>
              <a:rPr lang="de-DE" sz="1800" b="1" dirty="0" smtClean="0"/>
              <a:t/>
            </a:r>
            <a:br>
              <a:rPr lang="de-DE" sz="1800" b="1" dirty="0" smtClean="0"/>
            </a:br>
            <a:r>
              <a:rPr lang="de-DE" sz="1800" dirty="0" smtClean="0"/>
              <a:t>Status Code: </a:t>
            </a:r>
            <a:r>
              <a:rPr lang="de-DE" sz="1800" dirty="0" smtClean="0"/>
              <a:t>500</a:t>
            </a:r>
            <a:br>
              <a:rPr lang="de-DE" sz="1800" dirty="0" smtClean="0"/>
            </a:br>
            <a:r>
              <a:rPr lang="de-DE" sz="1800" dirty="0" smtClean="0"/>
              <a:t>Content-Type</a:t>
            </a:r>
            <a:r>
              <a:rPr lang="de-DE" sz="1800" dirty="0"/>
              <a:t>: </a:t>
            </a:r>
            <a:r>
              <a:rPr lang="de-DE" sz="1800" dirty="0" err="1" smtClean="0"/>
              <a:t>text</a:t>
            </a:r>
            <a:r>
              <a:rPr lang="de-DE" sz="1800" dirty="0" smtClean="0"/>
              <a:t>/</a:t>
            </a:r>
            <a:r>
              <a:rPr lang="de-DE" sz="1800" dirty="0" err="1" smtClean="0"/>
              <a:t>plain</a:t>
            </a:r>
            <a:r>
              <a:rPr lang="de-DE" sz="1800" dirty="0" smtClean="0"/>
              <a:t/>
            </a:r>
            <a:br>
              <a:rPr lang="de-DE" sz="1800" dirty="0" smtClean="0"/>
            </a:br>
            <a:r>
              <a:rPr lang="de-DE" sz="1800" dirty="0" smtClean="0"/>
              <a:t>Payload: A String (</a:t>
            </a:r>
            <a:r>
              <a:rPr lang="de-DE" sz="1800" dirty="0" err="1" smtClean="0"/>
              <a:t>error</a:t>
            </a:r>
            <a:r>
              <a:rPr lang="de-DE" sz="1800" dirty="0" smtClean="0"/>
              <a:t> </a:t>
            </a:r>
            <a:r>
              <a:rPr lang="de-DE" sz="1800" dirty="0" err="1" smtClean="0"/>
              <a:t>message</a:t>
            </a:r>
            <a:r>
              <a:rPr lang="de-DE" sz="1800" dirty="0" smtClean="0"/>
              <a:t>)</a:t>
            </a:r>
            <a:r>
              <a:rPr lang="de-DE" sz="1800" dirty="0"/>
              <a:t/>
            </a:r>
            <a:br>
              <a:rPr lang="de-DE" sz="1800" dirty="0"/>
            </a:br>
            <a:r>
              <a:rPr lang="de-DE" sz="1600" dirty="0"/>
              <a:t/>
            </a:r>
            <a:br>
              <a:rPr lang="de-DE" sz="1600" dirty="0"/>
            </a:br>
            <a:r>
              <a:rPr lang="de-DE" sz="1600" dirty="0"/>
              <a:t/>
            </a:r>
            <a:br>
              <a:rPr lang="de-DE" sz="1600" dirty="0"/>
            </a:b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98513931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Wood Type</Template>
  <TotalTime>1623</TotalTime>
  <Words>241</Words>
  <Application>Microsoft Macintosh PowerPoint</Application>
  <PresentationFormat>Widescreen</PresentationFormat>
  <Paragraphs>121</Paragraphs>
  <Slides>17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Calibri</vt:lpstr>
      <vt:lpstr>Rockwell</vt:lpstr>
      <vt:lpstr>Rockwell Condensed</vt:lpstr>
      <vt:lpstr>Rockwell Extra Bold</vt:lpstr>
      <vt:lpstr>Wingdings</vt:lpstr>
      <vt:lpstr>Wood Type</vt:lpstr>
      <vt:lpstr>Go in practice Text To Speech microservice</vt:lpstr>
      <vt:lpstr>Microservices Architecture</vt:lpstr>
      <vt:lpstr>Microservice Architecture</vt:lpstr>
      <vt:lpstr>Our Use Case</vt:lpstr>
      <vt:lpstr>Our Use Case</vt:lpstr>
      <vt:lpstr>Our Use Case</vt:lpstr>
      <vt:lpstr>Our Use Case</vt:lpstr>
      <vt:lpstr>REST API</vt:lpstr>
      <vt:lpstr>REST API, cd</vt:lpstr>
      <vt:lpstr>Live Demo </vt:lpstr>
      <vt:lpstr>Architecture Overview</vt:lpstr>
      <vt:lpstr>LET’s CODE </vt:lpstr>
      <vt:lpstr>Summary</vt:lpstr>
      <vt:lpstr>Summary</vt:lpstr>
      <vt:lpstr>Summary</vt:lpstr>
      <vt:lpstr>Quiz (With A Prize)</vt:lpstr>
      <vt:lpstr>Questions ? / Answers 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Soltysek, Pawel</dc:creator>
  <cp:lastModifiedBy>Microsoft Office User</cp:lastModifiedBy>
  <cp:revision>43</cp:revision>
  <cp:lastPrinted>2017-01-24T10:05:33Z</cp:lastPrinted>
  <dcterms:created xsi:type="dcterms:W3CDTF">2017-01-16T21:49:35Z</dcterms:created>
  <dcterms:modified xsi:type="dcterms:W3CDTF">2017-04-12T09:29:21Z</dcterms:modified>
</cp:coreProperties>
</file>